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9"/>
  </p:notesMasterIdLst>
  <p:sldIdLst>
    <p:sldId id="256" r:id="rId2"/>
    <p:sldId id="932" r:id="rId3"/>
    <p:sldId id="933" r:id="rId4"/>
    <p:sldId id="934" r:id="rId5"/>
    <p:sldId id="935" r:id="rId6"/>
    <p:sldId id="937" r:id="rId7"/>
    <p:sldId id="938" r:id="rId8"/>
    <p:sldId id="894" r:id="rId9"/>
    <p:sldId id="895" r:id="rId10"/>
    <p:sldId id="896" r:id="rId11"/>
    <p:sldId id="897" r:id="rId12"/>
    <p:sldId id="898" r:id="rId13"/>
    <p:sldId id="881" r:id="rId14"/>
    <p:sldId id="899" r:id="rId15"/>
    <p:sldId id="902" r:id="rId16"/>
    <p:sldId id="900" r:id="rId17"/>
    <p:sldId id="905" r:id="rId18"/>
    <p:sldId id="901" r:id="rId19"/>
    <p:sldId id="903" r:id="rId20"/>
    <p:sldId id="928" r:id="rId21"/>
    <p:sldId id="911" r:id="rId22"/>
    <p:sldId id="913" r:id="rId23"/>
    <p:sldId id="906" r:id="rId24"/>
    <p:sldId id="909" r:id="rId25"/>
    <p:sldId id="907" r:id="rId26"/>
    <p:sldId id="910" r:id="rId27"/>
    <p:sldId id="908" r:id="rId28"/>
    <p:sldId id="942" r:id="rId29"/>
    <p:sldId id="878" r:id="rId30"/>
    <p:sldId id="925" r:id="rId31"/>
    <p:sldId id="926" r:id="rId32"/>
    <p:sldId id="927" r:id="rId33"/>
    <p:sldId id="914" r:id="rId34"/>
    <p:sldId id="915" r:id="rId35"/>
    <p:sldId id="919" r:id="rId36"/>
    <p:sldId id="917" r:id="rId37"/>
    <p:sldId id="918" r:id="rId38"/>
    <p:sldId id="930" r:id="rId39"/>
    <p:sldId id="916" r:id="rId40"/>
    <p:sldId id="943" r:id="rId41"/>
    <p:sldId id="879" r:id="rId42"/>
    <p:sldId id="923" r:id="rId43"/>
    <p:sldId id="892" r:id="rId44"/>
    <p:sldId id="893" r:id="rId45"/>
    <p:sldId id="920" r:id="rId46"/>
    <p:sldId id="940" r:id="rId47"/>
    <p:sldId id="921" r:id="rId48"/>
    <p:sldId id="922" r:id="rId49"/>
    <p:sldId id="924" r:id="rId50"/>
    <p:sldId id="877" r:id="rId51"/>
    <p:sldId id="890" r:id="rId52"/>
    <p:sldId id="929" r:id="rId53"/>
    <p:sldId id="904" r:id="rId54"/>
    <p:sldId id="891" r:id="rId55"/>
    <p:sldId id="886" r:id="rId56"/>
    <p:sldId id="880" r:id="rId57"/>
    <p:sldId id="875" r:id="rId58"/>
    <p:sldId id="885" r:id="rId59"/>
    <p:sldId id="931" r:id="rId60"/>
    <p:sldId id="884" r:id="rId61"/>
    <p:sldId id="888" r:id="rId62"/>
    <p:sldId id="941" r:id="rId63"/>
    <p:sldId id="887" r:id="rId64"/>
    <p:sldId id="871" r:id="rId65"/>
    <p:sldId id="873" r:id="rId66"/>
    <p:sldId id="872" r:id="rId67"/>
    <p:sldId id="939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9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62E30-222E-C040-878C-FC85A16E4E17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B4B0E-5B80-344A-B329-FFD802D1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797AE3-0AF2-5C49-A708-CD7FA6F540D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C45DCF-6493-C944-B445-6398830D1D2D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7CC431-7556-0C4F-945C-363407943D2A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E4137B-D35F-6041-9943-010E945403E4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ACAF90-B8C2-7A48-AD4F-6A898271A3ED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B8F8D7-678A-4046-BFD5-18D72A3F79C7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6BC94-80ED-46A4-81B7-61ED5DD10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299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71F4-F998-574F-ACFD-169E4BC76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3A8FADE-EE6B-9E4B-9FAE-42F073BAC71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093D995-9BCA-0A4C-B305-6366911635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hyperlink" Target="https://www.peopleduringapandemic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hyperlink" Target="https://www.nytimes.com/2020/04/16/business/economy/coronavirus-economy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satoday.com/story/money/2020/03/20/us-industries-being-devastated-by-the-coronavirus-travel-hotels-food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usatoday.com/story/money/2020/03/20/us-industries-being-devastated-by-the-coronavirus-travel-hotels-food/111431804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ewresearch.org/fact-tank/2020/04/07/younger-americans-view-coronavirus-outbreak-more-as-a-major-threat-to-finances-than-health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eforum.org/agenda/2020/03/coronavirus-covid-19-cost-economy-2020-un-trade-economics-pandemic/" TargetMode="External"/><Relationship Id="rId3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iststoolbox.org/2020/04/30/flu_and_miscellaneous_medicalhealth_sites/" TargetMode="External"/><Relationship Id="rId4" Type="http://schemas.openxmlformats.org/officeDocument/2006/relationships/hyperlink" Target="https://globalvoices.org/specialcoverage/covid-19-global-coverage-for-a-pandemic/" TargetMode="External"/><Relationship Id="rId5" Type="http://schemas.openxmlformats.org/officeDocument/2006/relationships/hyperlink" Target="https://www.weforum.org/agenda/archive/covid-19" TargetMode="External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jnet.org/en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adar.outride.rs/en/" TargetMode="External"/><Relationship Id="rId3" Type="http://schemas.openxmlformats.org/officeDocument/2006/relationships/hyperlink" Target="https://globalvoices.org/specialcoverage/covid-19-global-coverage-for-a-pandemic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ynter.org/subscribe-to-covering-covid-19/" TargetMode="External"/><Relationship Id="rId4" Type="http://schemas.openxmlformats.org/officeDocument/2006/relationships/hyperlink" Target="https://www.poynter.org/business-work/2020/the-coronavirus-is-the-story-of-our-lifetime-here-are-resources-training-and-funding-to-help-your-newsroom-tell-it/" TargetMode="External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ressclubinstitute.org/covering-coronavirus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fricacdc.org/disease-outbreak/novel-coronavirus-2019-ncov-global-epidemic-24-march-2020/" TargetMode="External"/><Relationship Id="rId4" Type="http://schemas.openxmlformats.org/officeDocument/2006/relationships/hyperlink" Target="https://www.afro.who.int/health-topics/coronavirus-covid-19" TargetMode="External"/><Relationship Id="rId5" Type="http://schemas.openxmlformats.org/officeDocument/2006/relationships/hyperlink" Target="https://www.geopoll.com/blog/coronavirus-africa/" TargetMode="External"/><Relationship Id="rId6" Type="http://schemas.openxmlformats.org/officeDocument/2006/relationships/hyperlink" Target="https://www.worldometers.info/coronavirus/%23countries" TargetMode="External"/><Relationship Id="rId7" Type="http://schemas.openxmlformats.org/officeDocument/2006/relationships/hyperlink" Target="https://gisanddata.maps.arcgis.com/apps/opsdashboard/index.html%23/bda7594740fd40299423467b48e9ecf6" TargetMode="External"/><Relationship Id="rId8" Type="http://schemas.openxmlformats.org/officeDocument/2006/relationships/hyperlink" Target="https://coronavirus.jhu.edu/" TargetMode="External"/><Relationship Id="rId9" Type="http://schemas.openxmlformats.org/officeDocument/2006/relationships/hyperlink" Target="https://ijnet.org/en/story/resources-african-journalists-covering-pandemi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fricacdc.org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id.nih.gov/diseases-conditions/coronaviruses" TargetMode="External"/><Relationship Id="rId4" Type="http://schemas.openxmlformats.org/officeDocument/2006/relationships/hyperlink" Target="https://search.hhs.gov/searchblox/hhs/index.html?query=coronavirus&amp;HHS=Search&amp;page=1&amp;pagesize=10&amp;sortdir=desc&amp;sort=relevance&amp;adsCname=HHS&amp;adsDisplay=true&amp;cname=hhsgov_only&amp;default=AND&amp;tune=true&amp;tune.0=10&amp;tune.1=8&amp;tune.2=2&amp;tune.3=5&amp;tune.4=365&amp;tune.5=30" TargetMode="External"/><Relationship Id="rId5" Type="http://schemas.openxmlformats.org/officeDocument/2006/relationships/hyperlink" Target="https://www.technologyreview.com/s/615367/coronavirus-24000-research-papers-available-open-data/amp/%23click=https://t.co/Ceriw9eBF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ejm.org/coronavirus?query=main_nav_lg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mrc-global-infectious-disease-analysis/news--wuhan-coronavirus/" TargetMode="External"/><Relationship Id="rId4" Type="http://schemas.openxmlformats.org/officeDocument/2006/relationships/hyperlink" Target="https://www.imf.org/external/pubs/ft/weo/2020/01/weodata/index.aspx" TargetMode="External"/><Relationship Id="rId5" Type="http://schemas.openxmlformats.org/officeDocument/2006/relationships/hyperlink" Target="https://www.who.int/health-topics/coronavirus" TargetMode="External"/><Relationship Id="rId6" Type="http://schemas.openxmlformats.org/officeDocument/2006/relationships/hyperlink" Target="https://timeseries.wto.org" TargetMode="External"/><Relationship Id="rId7" Type="http://schemas.openxmlformats.org/officeDocument/2006/relationships/hyperlink" Target="https://ec.europa.eu/info/business-economy-euro/indicators-statistics/economic-databases_en" TargetMode="External"/><Relationship Id="rId8" Type="http://schemas.openxmlformats.org/officeDocument/2006/relationships/hyperlink" Target="https://docs.google.com/document/d/198Boji2CYCEtbQ1OPc3swNnzD5cEudy4f8KKsMUI7F8/edi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topics.worldbank.org/universal-health-coverage/coronavirus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" TargetMode="External"/><Relationship Id="rId4" Type="http://schemas.openxmlformats.org/officeDocument/2006/relationships/hyperlink" Target="https://data.world/resources/coronavirus/" TargetMode="External"/><Relationship Id="rId5" Type="http://schemas.openxmlformats.org/officeDocument/2006/relationships/hyperlink" Target="https://data.world/datasets/covid-19" TargetMode="External"/><Relationship Id="rId6" Type="http://schemas.openxmlformats.org/officeDocument/2006/relationships/hyperlink" Target="https://www.ghsindex.org/" TargetMode="External"/><Relationship Id="rId7" Type="http://schemas.openxmlformats.org/officeDocument/2006/relationships/hyperlink" Target="https://www.ecdc.europa.eu/en/covid-19-pandemic" TargetMode="External"/><Relationship Id="rId8" Type="http://schemas.openxmlformats.org/officeDocument/2006/relationships/hyperlink" Target="https://www.usaid.gov/news-information/fact-sheets/emerging-pandemic-threats-progra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log.ap.org/industry-insights/ap-makes-coronavirus-dataset-available-to-al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vid-data/covidview/index.html" TargetMode="External"/><Relationship Id="rId4" Type="http://schemas.openxmlformats.org/officeDocument/2006/relationships/hyperlink" Target="https://www.atsdr.cdc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coronavirus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mrc-global-infectious-disease-analysis/news--wuhan-coronavirus/" TargetMode="External"/><Relationship Id="rId4" Type="http://schemas.openxmlformats.org/officeDocument/2006/relationships/hyperlink" Target="https://coronadatascraper.com/%23home" TargetMode="External"/><Relationship Id="rId5" Type="http://schemas.openxmlformats.org/officeDocument/2006/relationships/hyperlink" Target="https://www.nytimes.com/interactive/2020/world/coronavirus-maps.html" TargetMode="External"/><Relationship Id="rId6" Type="http://schemas.openxmlformats.org/officeDocument/2006/relationships/hyperlink" Target="https://covidtrackin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b.jhu.edu/novel-coronavirus-information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ecdc.europa.eu/en/covid-19-pandemic" TargetMode="External"/><Relationship Id="rId3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gisanddata.maps.arcgis.com/apps/opsdashboard/index.html%23/bda7594740fd40299423467b48e9ecf6" TargetMode="External"/><Relationship Id="rId4" Type="http://schemas.openxmlformats.org/officeDocument/2006/relationships/hyperlink" Target="https://www.nytimes.com/interactive/2020/world/coronavirus-maps.html" TargetMode="External"/><Relationship Id="rId5" Type="http://schemas.openxmlformats.org/officeDocument/2006/relationships/hyperlink" Target="https://sickly.app" TargetMode="External"/><Relationship Id="rId6" Type="http://schemas.openxmlformats.org/officeDocument/2006/relationships/hyperlink" Target="https://docs.google.com/document/d/198Boji2CYCEtbQ1OPc3swNnzD5cEudy4f8KKsMUI7F8/edit" TargetMode="External"/><Relationship Id="rId7" Type="http://schemas.openxmlformats.org/officeDocument/2006/relationships/hyperlink" Target="https://www.ecdc.europa.eu/en/covid-19-pandemi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ashingtonpost.com/graphics/2020/world/mapping-spread-new-coronavirus/?itid=hp_no-name_hp-in-the-news:page/in-the-news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drum.com/main.php?package=CV" TargetMode="External"/><Relationship Id="rId4" Type="http://schemas.openxmlformats.org/officeDocument/2006/relationships/hyperlink" Target="https://www.lshtm.ac.uk/aboutus/contact/press-office" TargetMode="External"/><Relationship Id="rId5" Type="http://schemas.openxmlformats.org/officeDocument/2006/relationships/hyperlink" Target="https://www.ecdc.europa.eu/en/novel-coronavirus-chin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cdc.europa.eu/en/covid-19-pandemic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rickdunham@aol.com" TargetMode="External"/><Relationship Id="rId4" Type="http://schemas.openxmlformats.org/officeDocument/2006/relationships/hyperlink" Target="mailto:rickdunham1@gmail.com" TargetMode="External"/><Relationship Id="rId5" Type="http://schemas.openxmlformats.org/officeDocument/2006/relationships/hyperlink" Target="http://RickDunhamBlog.com" TargetMode="External"/><Relationship Id="rId6" Type="http://schemas.openxmlformats.org/officeDocument/2006/relationships/image" Target="../media/image64.png"/><Relationship Id="rId7" Type="http://schemas.openxmlformats.org/officeDocument/2006/relationships/image" Target="../media/image65.jpeg"/><Relationship Id="rId8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3292"/>
            <a:ext cx="9144000" cy="1037746"/>
          </a:xfrm>
        </p:spPr>
        <p:txBody>
          <a:bodyPr/>
          <a:lstStyle/>
          <a:p>
            <a:endParaRPr lang="en-US" sz="5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95140"/>
            <a:ext cx="9144000" cy="17628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Professor Rick Dunham</a:t>
            </a:r>
          </a:p>
          <a:p>
            <a:r>
              <a:rPr lang="en-US" sz="2200" dirty="0" smtClean="0"/>
              <a:t>Co-Director, Global Business Journalism Program</a:t>
            </a:r>
          </a:p>
          <a:p>
            <a:r>
              <a:rPr lang="en-US" sz="2200" dirty="0" smtClean="0"/>
              <a:t>Tsinghua University</a:t>
            </a:r>
          </a:p>
          <a:p>
            <a:r>
              <a:rPr lang="en-US" sz="2400" dirty="0" smtClean="0"/>
              <a:t>May 1, 2020</a:t>
            </a:r>
            <a:endParaRPr lang="en-US" sz="2200" dirty="0"/>
          </a:p>
        </p:txBody>
      </p:sp>
      <p:pic>
        <p:nvPicPr>
          <p:cNvPr id="4" name="Picture 3" descr="Rick webinar promo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292"/>
            <a:ext cx="9191142" cy="45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How do we cover the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global </a:t>
            </a:r>
            <a:r>
              <a:rPr lang="en-US" sz="3200" dirty="0" smtClean="0"/>
              <a:t>economic story</a:t>
            </a:r>
            <a:endParaRPr lang="en-US" sz="3200" dirty="0" smtClean="0"/>
          </a:p>
          <a:p>
            <a:pPr lvl="1"/>
            <a:r>
              <a:rPr lang="en-US" dirty="0" smtClean="0"/>
              <a:t>Impact of coronavirus on global, national economies</a:t>
            </a:r>
            <a:endParaRPr lang="en-US" dirty="0" smtClean="0"/>
          </a:p>
          <a:p>
            <a:pPr lvl="1"/>
            <a:r>
              <a:rPr lang="en-US" dirty="0" smtClean="0"/>
              <a:t>Fighting the </a:t>
            </a:r>
            <a:r>
              <a:rPr lang="en-US" dirty="0" smtClean="0"/>
              <a:t>pandemic, economic depression</a:t>
            </a:r>
            <a:endParaRPr lang="en-US" dirty="0" smtClean="0"/>
          </a:p>
          <a:p>
            <a:pPr lvl="1"/>
            <a:r>
              <a:rPr lang="en-US" dirty="0" smtClean="0"/>
              <a:t>Looking ahead: Global </a:t>
            </a:r>
            <a:r>
              <a:rPr lang="en-US" dirty="0" smtClean="0"/>
              <a:t>economic forecasts</a:t>
            </a:r>
          </a:p>
          <a:p>
            <a:pPr lvl="1"/>
            <a:r>
              <a:rPr lang="en-US" dirty="0" smtClean="0"/>
              <a:t>Global 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4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How do we cover the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 national </a:t>
            </a:r>
            <a:r>
              <a:rPr lang="en-US" sz="3200" dirty="0" smtClean="0"/>
              <a:t>economic story</a:t>
            </a:r>
            <a:endParaRPr lang="en-US" sz="3200" dirty="0" smtClean="0"/>
          </a:p>
          <a:p>
            <a:pPr lvl="1"/>
            <a:r>
              <a:rPr lang="en-US" dirty="0" smtClean="0"/>
              <a:t>How our nation’s central government is handling the situation</a:t>
            </a:r>
          </a:p>
          <a:p>
            <a:pPr lvl="1"/>
            <a:r>
              <a:rPr lang="en-US" dirty="0" smtClean="0"/>
              <a:t>How the nation’s regions are handling it</a:t>
            </a:r>
          </a:p>
          <a:p>
            <a:pPr lvl="1"/>
            <a:r>
              <a:rPr lang="en-US" dirty="0" smtClean="0"/>
              <a:t>Economic impact nationally, regionally within the </a:t>
            </a:r>
            <a:r>
              <a:rPr lang="en-US" dirty="0" smtClean="0"/>
              <a:t>world</a:t>
            </a:r>
            <a:r>
              <a:rPr lang="en-US" dirty="0" smtClean="0"/>
              <a:t>, </a:t>
            </a:r>
            <a:r>
              <a:rPr lang="en-US" dirty="0"/>
              <a:t>regionally within the country</a:t>
            </a:r>
            <a:endParaRPr lang="en-US" dirty="0" smtClean="0"/>
          </a:p>
          <a:p>
            <a:pPr lvl="1"/>
            <a:r>
              <a:rPr lang="en-US" dirty="0" smtClean="0"/>
              <a:t>How our nation is handling the situation differently than others in the world</a:t>
            </a:r>
          </a:p>
          <a:p>
            <a:pPr lvl="1"/>
            <a:r>
              <a:rPr lang="en-US" dirty="0" smtClean="0"/>
              <a:t>The future of the economy</a:t>
            </a:r>
          </a:p>
          <a:p>
            <a:pPr lvl="1"/>
            <a:r>
              <a:rPr lang="en-US" dirty="0" smtClean="0"/>
              <a:t>Displaced workers, damaged industries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9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How do we cover the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662069"/>
            <a:ext cx="7570787" cy="506461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local story</a:t>
            </a:r>
          </a:p>
          <a:p>
            <a:pPr lvl="1"/>
            <a:r>
              <a:rPr lang="en-US" dirty="0"/>
              <a:t>Localizing national/international/regional stories</a:t>
            </a:r>
          </a:p>
          <a:p>
            <a:pPr lvl="1"/>
            <a:r>
              <a:rPr lang="en-US" dirty="0"/>
              <a:t>Local economy</a:t>
            </a:r>
          </a:p>
          <a:p>
            <a:pPr lvl="2"/>
            <a:r>
              <a:rPr lang="en-US" dirty="0" err="1"/>
              <a:t>Macroeconomy</a:t>
            </a:r>
            <a:endParaRPr lang="en-US" dirty="0"/>
          </a:p>
          <a:p>
            <a:pPr lvl="2"/>
            <a:r>
              <a:rPr lang="en-US" dirty="0" err="1"/>
              <a:t>Microeconomy</a:t>
            </a:r>
            <a:r>
              <a:rPr lang="en-US" dirty="0"/>
              <a:t> (components)</a:t>
            </a:r>
          </a:p>
          <a:p>
            <a:pPr lvl="1"/>
            <a:r>
              <a:rPr lang="en-US" dirty="0"/>
              <a:t>Local </a:t>
            </a:r>
            <a:r>
              <a:rPr lang="en-US" dirty="0" smtClean="0"/>
              <a:t>businesses</a:t>
            </a:r>
          </a:p>
          <a:p>
            <a:pPr lvl="1"/>
            <a:r>
              <a:rPr lang="en-US" dirty="0" smtClean="0"/>
              <a:t>Local governments (tax revenues, budgets, jobs)</a:t>
            </a:r>
            <a:endParaRPr lang="en-US" dirty="0"/>
          </a:p>
          <a:p>
            <a:pPr lvl="1"/>
            <a:r>
              <a:rPr lang="en-US" dirty="0"/>
              <a:t>Workers</a:t>
            </a:r>
          </a:p>
          <a:p>
            <a:pPr lvl="2"/>
            <a:r>
              <a:rPr lang="en-US" dirty="0"/>
              <a:t>Unemployment</a:t>
            </a:r>
          </a:p>
          <a:p>
            <a:pPr lvl="2"/>
            <a:r>
              <a:rPr lang="en-US" dirty="0"/>
              <a:t>Those still working/risks</a:t>
            </a:r>
          </a:p>
          <a:p>
            <a:pPr lvl="2"/>
            <a:r>
              <a:rPr lang="en-US" dirty="0"/>
              <a:t>Telecommuting</a:t>
            </a:r>
          </a:p>
          <a:p>
            <a:pPr lvl="1"/>
            <a:r>
              <a:rPr lang="en-US" dirty="0"/>
              <a:t>Local consumers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3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drivers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2" y="1452283"/>
            <a:ext cx="7570787" cy="45988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Data driven stories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National, international, regional, local </a:t>
            </a:r>
            <a:r>
              <a:rPr lang="en-US" dirty="0" smtClean="0"/>
              <a:t>data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Economic data; health data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Government, NGO or private data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Screen Shot 2020-04-30 at 12.18.1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23" y="3033731"/>
            <a:ext cx="6161323" cy="38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9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drivers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2" y="1567991"/>
            <a:ext cx="7570787" cy="4483186"/>
          </a:xfrm>
        </p:spPr>
        <p:txBody>
          <a:bodyPr/>
          <a:lstStyle/>
          <a:p>
            <a:r>
              <a:rPr lang="en-US" dirty="0" smtClean="0"/>
              <a:t>Poll/survey driven stories</a:t>
            </a:r>
          </a:p>
        </p:txBody>
      </p:sp>
      <p:pic>
        <p:nvPicPr>
          <p:cNvPr id="2" name="Picture 1" descr="Screen Shot 2020-04-30 at 12.2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9082"/>
            <a:ext cx="9144000" cy="1501398"/>
          </a:xfrm>
          <a:prstGeom prst="rect">
            <a:avLst/>
          </a:prstGeom>
        </p:spPr>
      </p:pic>
      <p:pic>
        <p:nvPicPr>
          <p:cNvPr id="3" name="Picture 2" descr="Screen Shot 2020-04-30 at 12.22.2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470" y="3870480"/>
            <a:ext cx="7039273" cy="29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4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drivers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2" y="1567991"/>
            <a:ext cx="7570787" cy="4483186"/>
          </a:xfrm>
        </p:spPr>
        <p:txBody>
          <a:bodyPr/>
          <a:lstStyle/>
          <a:p>
            <a:r>
              <a:rPr lang="en-US" dirty="0" smtClean="0"/>
              <a:t>Poll/survey driven stories</a:t>
            </a:r>
          </a:p>
        </p:txBody>
      </p:sp>
      <p:pic>
        <p:nvPicPr>
          <p:cNvPr id="6" name="Picture 5" descr="Screen Shot 2020-04-30 at 12.2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263"/>
            <a:ext cx="9144000" cy="1890677"/>
          </a:xfrm>
          <a:prstGeom prst="rect">
            <a:avLst/>
          </a:prstGeom>
        </p:spPr>
      </p:pic>
      <p:pic>
        <p:nvPicPr>
          <p:cNvPr id="7" name="Picture 6" descr="Screen Shot 2020-04-30 at 12.26.3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40" y="3953234"/>
            <a:ext cx="8234695" cy="29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5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drivers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2" y="1756150"/>
            <a:ext cx="7570787" cy="4295026"/>
          </a:xfrm>
        </p:spPr>
        <p:txBody>
          <a:bodyPr/>
          <a:lstStyle/>
          <a:p>
            <a:r>
              <a:rPr lang="en-US" dirty="0" smtClean="0"/>
              <a:t>Trend stories driven by anecdotes</a:t>
            </a:r>
          </a:p>
        </p:txBody>
      </p:sp>
      <p:pic>
        <p:nvPicPr>
          <p:cNvPr id="6" name="Picture 5" descr="Screen Shot 2020-04-30 at 12.40.2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6761"/>
            <a:ext cx="9144000" cy="43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0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drivers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2" y="1904906"/>
            <a:ext cx="7570787" cy="4146270"/>
          </a:xfrm>
        </p:spPr>
        <p:txBody>
          <a:bodyPr/>
          <a:lstStyle/>
          <a:p>
            <a:r>
              <a:rPr lang="en-US" dirty="0" smtClean="0"/>
              <a:t>Human interest stories driven by anecdotes</a:t>
            </a:r>
          </a:p>
        </p:txBody>
      </p:sp>
      <p:pic>
        <p:nvPicPr>
          <p:cNvPr id="2" name="Picture 1" descr="Screen Shot 2020-04-30 at 2.0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882347"/>
            <a:ext cx="9144001" cy="31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16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drivers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61565"/>
            <a:ext cx="8362949" cy="4289611"/>
          </a:xfrm>
        </p:spPr>
        <p:txBody>
          <a:bodyPr/>
          <a:lstStyle/>
          <a:p>
            <a:r>
              <a:rPr lang="en-US" dirty="0" smtClean="0"/>
              <a:t>Personal stories</a:t>
            </a:r>
            <a:endParaRPr lang="en-US" dirty="0"/>
          </a:p>
        </p:txBody>
      </p:sp>
      <p:pic>
        <p:nvPicPr>
          <p:cNvPr id="2" name="Picture 1" descr="Screen Shot 2020-04-30 at 1.07.2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0856"/>
            <a:ext cx="6409458" cy="2687145"/>
          </a:xfrm>
          <a:prstGeom prst="rect">
            <a:avLst/>
          </a:prstGeom>
        </p:spPr>
      </p:pic>
      <p:pic>
        <p:nvPicPr>
          <p:cNvPr id="3" name="Picture 2" descr="Screen Shot 2020-04-30 at 1.07.0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984" y="1549400"/>
            <a:ext cx="6108016" cy="2496016"/>
          </a:xfrm>
          <a:prstGeom prst="rect">
            <a:avLst/>
          </a:prstGeom>
        </p:spPr>
      </p:pic>
      <p:pic>
        <p:nvPicPr>
          <p:cNvPr id="6" name="Picture 5" descr="Screen Shot 2020-04-30 at 1.06.3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811" y="5582048"/>
            <a:ext cx="5287294" cy="1275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422" y="2775344"/>
            <a:ext cx="2288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https://www.peopleduringapandemic.com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358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drivers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64765" y="28223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Screen Shot 2020-04-30 at 12.4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2384"/>
            <a:ext cx="9144000" cy="21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8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6172200" cy="990600"/>
          </a:xfrm>
        </p:spPr>
        <p:txBody>
          <a:bodyPr/>
          <a:lstStyle/>
          <a:p>
            <a:pPr eaLnBrk="1" hangingPunct="1"/>
            <a:r>
              <a:rPr lang="en-US" sz="5400" b="1">
                <a:latin typeface="Candara" charset="0"/>
              </a:rPr>
              <a:t/>
            </a:r>
            <a:br>
              <a:rPr lang="en-US" sz="5400" b="1">
                <a:latin typeface="Candara" charset="0"/>
              </a:rPr>
            </a:br>
            <a:r>
              <a:rPr lang="en-US" altLang="ja-JP" sz="4800">
                <a:latin typeface="Candara" charset="0"/>
              </a:rPr>
              <a:t/>
            </a:r>
            <a:br>
              <a:rPr lang="en-US" altLang="ja-JP" sz="4800">
                <a:latin typeface="Candara" charset="0"/>
              </a:rPr>
            </a:br>
            <a:r>
              <a:rPr lang="en-US" altLang="ja-JP" sz="4800">
                <a:latin typeface="Candara" charset="0"/>
              </a:rPr>
              <a:t>First, a little about me</a:t>
            </a:r>
            <a:endParaRPr lang="en-US" sz="4800">
              <a:latin typeface="Candara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105400"/>
            <a:ext cx="6019800" cy="17526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Professor Rick Dunham</a:t>
            </a:r>
          </a:p>
          <a:p>
            <a:r>
              <a:rPr lang="en-US" sz="2400" dirty="0"/>
              <a:t>Co-Director, Global Business Journalism Program</a:t>
            </a:r>
          </a:p>
          <a:p>
            <a:r>
              <a:rPr lang="en-US" sz="2400" dirty="0"/>
              <a:t>Tsinghua University</a:t>
            </a:r>
          </a:p>
          <a:p>
            <a:r>
              <a:rPr lang="en-US" sz="2800" dirty="0"/>
              <a:t>May 1, 2020</a:t>
            </a:r>
            <a:endParaRPr lang="en-US" sz="2400" dirty="0"/>
          </a:p>
        </p:txBody>
      </p:sp>
      <p:pic>
        <p:nvPicPr>
          <p:cNvPr id="18435" name="Content Placeholder 3" descr="IMG_62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946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drivers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2140" y="1761564"/>
            <a:ext cx="8200809" cy="5096435"/>
          </a:xfrm>
        </p:spPr>
        <p:txBody>
          <a:bodyPr>
            <a:normAutofit fontScale="85000" lnSpcReduction="20000"/>
          </a:bodyPr>
          <a:lstStyle/>
          <a:p>
            <a:endParaRPr lang="en-US" sz="3800" dirty="0" smtClean="0"/>
          </a:p>
          <a:p>
            <a:r>
              <a:rPr lang="en-US" sz="3800" dirty="0" smtClean="0"/>
              <a:t>Crowdsourcing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Here are some tips for reporters </a:t>
            </a:r>
            <a:r>
              <a:rPr lang="en-US" dirty="0" smtClean="0"/>
              <a:t>from Beth </a:t>
            </a:r>
            <a:r>
              <a:rPr lang="en-US" dirty="0" err="1" smtClean="0"/>
              <a:t>Frerking</a:t>
            </a:r>
            <a:r>
              <a:rPr lang="en-US" dirty="0" smtClean="0"/>
              <a:t>, a top editor at the Dallas Morning News:</a:t>
            </a:r>
            <a:endParaRPr lang="en-US" dirty="0"/>
          </a:p>
          <a:p>
            <a:pPr lvl="1"/>
            <a:r>
              <a:rPr lang="en-US" dirty="0"/>
              <a:t>Encourage tipsters in whichever way works best for your community. The DMN gets a lot of engagement from readers in its Facebook groups and through callouts in </a:t>
            </a:r>
            <a:r>
              <a:rPr lang="en-US" dirty="0" smtClean="0"/>
              <a:t>stories.   </a:t>
            </a:r>
            <a:endParaRPr lang="en-US" dirty="0"/>
          </a:p>
          <a:p>
            <a:pPr lvl="1"/>
            <a:r>
              <a:rPr lang="en-US" dirty="0"/>
              <a:t>Have a plan, but be ready to pivot. “I think we're going to hear from a lot of people that, ‘Hey, this is happening here.’ So we need to be ready to go to those places,” </a:t>
            </a:r>
            <a:r>
              <a:rPr lang="en-US" dirty="0" err="1"/>
              <a:t>Frerking</a:t>
            </a:r>
            <a:r>
              <a:rPr lang="en-US" dirty="0"/>
              <a:t> said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sz="2400" i="1" dirty="0" smtClean="0"/>
              <a:t>h/t National Press Club Journalism Institute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464765" y="28223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Screen Shot 2020-04-30 at 5.3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480" y="1452282"/>
            <a:ext cx="2242520" cy="22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38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</a:rPr>
              <a:t>Story forms</a:t>
            </a:r>
            <a:endParaRPr lang="en-US" dirty="0">
              <a:latin typeface="Candara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8001000" cy="47003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60000"/>
              </a:lnSpc>
            </a:pPr>
            <a:r>
              <a:rPr lang="en-US" dirty="0">
                <a:latin typeface="Candara" charset="0"/>
              </a:rPr>
              <a:t>Data journalism storytelling</a:t>
            </a:r>
          </a:p>
          <a:p>
            <a:pPr>
              <a:lnSpc>
                <a:spcPct val="60000"/>
              </a:lnSpc>
            </a:pPr>
            <a:r>
              <a:rPr lang="en-US" dirty="0">
                <a:latin typeface="Candara" charset="0"/>
              </a:rPr>
              <a:t>Explanatory journalism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latin typeface="Candara" charset="0"/>
              </a:rPr>
              <a:t>Narrative journalism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latin typeface="Candara" charset="0"/>
              </a:rPr>
              <a:t>Trend stories</a:t>
            </a:r>
            <a:endParaRPr lang="en-US" dirty="0">
              <a:latin typeface="Candara" charset="0"/>
            </a:endParaRPr>
          </a:p>
          <a:p>
            <a:pPr>
              <a:lnSpc>
                <a:spcPct val="60000"/>
              </a:lnSpc>
            </a:pPr>
            <a:r>
              <a:rPr lang="en-US" dirty="0" smtClean="0">
                <a:latin typeface="Candara" charset="0"/>
              </a:rPr>
              <a:t>Profiles</a:t>
            </a:r>
            <a:endParaRPr lang="en-US" dirty="0">
              <a:latin typeface="Candara" charset="0"/>
            </a:endParaRPr>
          </a:p>
          <a:p>
            <a:pPr>
              <a:lnSpc>
                <a:spcPct val="60000"/>
              </a:lnSpc>
            </a:pPr>
            <a:r>
              <a:rPr lang="en-US" dirty="0">
                <a:latin typeface="Candara" charset="0"/>
              </a:rPr>
              <a:t>Color stories or human interest</a:t>
            </a:r>
          </a:p>
          <a:p>
            <a:pPr>
              <a:lnSpc>
                <a:spcPct val="60000"/>
              </a:lnSpc>
            </a:pPr>
            <a:r>
              <a:rPr lang="en-US" dirty="0" smtClean="0">
                <a:latin typeface="Candara" charset="0"/>
              </a:rPr>
              <a:t>Opinion</a:t>
            </a:r>
            <a:r>
              <a:rPr lang="en-US" dirty="0">
                <a:latin typeface="Candara" charset="0"/>
              </a:rPr>
              <a:t>/commentary stories</a:t>
            </a:r>
          </a:p>
          <a:p>
            <a:r>
              <a:rPr lang="en-US" dirty="0">
                <a:latin typeface="Candara" charset="0"/>
              </a:rPr>
              <a:t>Investigative journalism</a:t>
            </a:r>
          </a:p>
          <a:p>
            <a:r>
              <a:rPr lang="en-US" dirty="0">
                <a:latin typeface="Candara" charset="0"/>
              </a:rPr>
              <a:t>Solutions journalism</a:t>
            </a:r>
          </a:p>
          <a:p>
            <a:endParaRPr lang="en-US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4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</a:rPr>
              <a:t>How to add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334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Localize national/global trends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trends that haven’t been covered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/>
              <a:t>Concentrate on under-served </a:t>
            </a:r>
            <a:r>
              <a:rPr lang="en-US" dirty="0" smtClean="0"/>
              <a:t>communities</a:t>
            </a:r>
          </a:p>
          <a:p>
            <a:pPr>
              <a:defRPr/>
            </a:pPr>
            <a:r>
              <a:rPr lang="en-US" dirty="0" smtClean="0"/>
              <a:t>Look for examples where conventional wisdom is wrong</a:t>
            </a:r>
            <a:endParaRPr lang="en-US" dirty="0"/>
          </a:p>
          <a:p>
            <a:pPr>
              <a:defRPr/>
            </a:pPr>
            <a:r>
              <a:rPr lang="en-US" dirty="0"/>
              <a:t>Take the reader behind the scenes, behind closed doors</a:t>
            </a:r>
          </a:p>
          <a:p>
            <a:pPr>
              <a:defRPr/>
            </a:pPr>
            <a:r>
              <a:rPr lang="en-US" dirty="0" smtClean="0"/>
              <a:t>Help </a:t>
            </a:r>
            <a:r>
              <a:rPr lang="en-US" dirty="0"/>
              <a:t>the reader understand the significance of an event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Look for data-driven stories</a:t>
            </a:r>
          </a:p>
          <a:p>
            <a:pPr marL="0" indent="0">
              <a:buFont typeface="Candara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6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488609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Keys to good storytelling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9635" y="3576917"/>
            <a:ext cx="6600298" cy="2036489"/>
          </a:xfrm>
        </p:spPr>
        <p:txBody>
          <a:bodyPr>
            <a:normAutofit/>
          </a:bodyPr>
          <a:lstStyle/>
          <a:p>
            <a:r>
              <a:rPr lang="en-US" sz="2400" dirty="0"/>
              <a:t>Professor Rick Dunham</a:t>
            </a:r>
          </a:p>
          <a:p>
            <a:r>
              <a:rPr lang="en-US" sz="2400" dirty="0"/>
              <a:t>Co-Director, Global Business Journalism Program</a:t>
            </a:r>
          </a:p>
          <a:p>
            <a:r>
              <a:rPr lang="en-US" sz="2400" dirty="0"/>
              <a:t>Tsinghua University</a:t>
            </a:r>
          </a:p>
          <a:p>
            <a:r>
              <a:rPr lang="en-US" sz="2400" dirty="0"/>
              <a:t>May 1, 2020</a:t>
            </a:r>
          </a:p>
        </p:txBody>
      </p:sp>
    </p:spTree>
    <p:extLst>
      <p:ext uri="{BB962C8B-B14F-4D97-AF65-F5344CB8AC3E}">
        <p14:creationId xmlns:p14="http://schemas.microsoft.com/office/powerpoint/2010/main" val="892880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dirty="0" smtClean="0">
                <a:latin typeface="Candara" charset="0"/>
              </a:rPr>
              <a:t>Add value</a:t>
            </a:r>
            <a:endParaRPr lang="en-US" dirty="0">
              <a:latin typeface="Candara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ndara" charset="0"/>
              </a:rPr>
              <a:t>Be analytical: 24/7 news has made basic news a commodity</a:t>
            </a:r>
          </a:p>
          <a:p>
            <a:r>
              <a:rPr lang="en-US">
                <a:latin typeface="Candara" charset="0"/>
              </a:rPr>
              <a:t>Basic facts are available immediately, they’re everywhere…..and they are free!</a:t>
            </a:r>
          </a:p>
        </p:txBody>
      </p:sp>
    </p:spTree>
    <p:extLst>
      <p:ext uri="{BB962C8B-B14F-4D97-AF65-F5344CB8AC3E}">
        <p14:creationId xmlns:p14="http://schemas.microsoft.com/office/powerpoint/2010/main" val="410572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Storytelling keys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44812"/>
          </a:xfrm>
        </p:spPr>
        <p:txBody>
          <a:bodyPr>
            <a:normAutofit/>
          </a:bodyPr>
          <a:lstStyle/>
          <a:p>
            <a:r>
              <a:rPr lang="en-US" dirty="0" smtClean="0"/>
              <a:t>More than the “what”</a:t>
            </a:r>
          </a:p>
          <a:p>
            <a:pPr lvl="1"/>
            <a:r>
              <a:rPr lang="en-US" dirty="0" smtClean="0"/>
              <a:t>Why? How? What next?</a:t>
            </a:r>
          </a:p>
          <a:p>
            <a:r>
              <a:rPr lang="en-US" dirty="0" smtClean="0"/>
              <a:t>Show us the faces, not just the numbers</a:t>
            </a:r>
          </a:p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Historical</a:t>
            </a:r>
          </a:p>
          <a:p>
            <a:pPr lvl="1"/>
            <a:r>
              <a:rPr lang="en-US" dirty="0" smtClean="0"/>
              <a:t>National/global</a:t>
            </a:r>
          </a:p>
          <a:p>
            <a:pPr lvl="1"/>
            <a:r>
              <a:rPr lang="en-US" dirty="0" smtClean="0"/>
              <a:t>Per capita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97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dara" charset="0"/>
              </a:rPr>
              <a:t>Add value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ndara" charset="0"/>
              </a:rPr>
              <a:t>“The value of journalism isn't simply to relay facts but to put those facts in context.”</a:t>
            </a:r>
          </a:p>
          <a:p>
            <a:pPr lvl="1"/>
            <a:r>
              <a:rPr lang="en-US">
                <a:latin typeface="Candara" charset="0"/>
              </a:rPr>
              <a:t>Michael Golden, vice chairman of the New York Times Company, at an International Center for Journalists panel in San Francisco in March 2017 </a:t>
            </a:r>
          </a:p>
        </p:txBody>
      </p:sp>
      <p:sp>
        <p:nvSpPr>
          <p:cNvPr id="5" name="Explosion 1 4"/>
          <p:cNvSpPr/>
          <p:nvPr/>
        </p:nvSpPr>
        <p:spPr>
          <a:xfrm>
            <a:off x="4850678" y="4147562"/>
            <a:ext cx="2400680" cy="214380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Storytelling keys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4814" y="1761565"/>
            <a:ext cx="7998135" cy="4844812"/>
          </a:xfrm>
        </p:spPr>
        <p:txBody>
          <a:bodyPr>
            <a:normAutofit/>
          </a:bodyPr>
          <a:lstStyle/>
          <a:p>
            <a:r>
              <a:rPr lang="en-US" dirty="0"/>
              <a:t>Visuals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Photo galleries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Podcasts</a:t>
            </a:r>
          </a:p>
          <a:p>
            <a:pPr lvl="1"/>
            <a:r>
              <a:rPr lang="en-US" dirty="0"/>
              <a:t>Data visualizations</a:t>
            </a:r>
          </a:p>
          <a:p>
            <a:pPr lvl="1"/>
            <a:r>
              <a:rPr lang="en-US" dirty="0"/>
              <a:t>Interactive </a:t>
            </a:r>
            <a:r>
              <a:rPr lang="en-US" dirty="0" smtClean="0"/>
              <a:t>graphics</a:t>
            </a:r>
          </a:p>
          <a:p>
            <a:endParaRPr lang="en-US" dirty="0"/>
          </a:p>
        </p:txBody>
      </p:sp>
      <p:pic>
        <p:nvPicPr>
          <p:cNvPr id="3" name="Picture 2" descr="Screen Shot 2020-04-29 at 4.29.1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422" y="3107293"/>
            <a:ext cx="5171578" cy="34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1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Visuals</a:t>
            </a:r>
            <a:br>
              <a:rPr lang="en-US" dirty="0" smtClean="0"/>
            </a:br>
            <a:r>
              <a:rPr lang="en-US" sz="3200" i="1" dirty="0" smtClean="0"/>
              <a:t>Outflow of investment from emerging markets</a:t>
            </a:r>
            <a:endParaRPr lang="en-US" sz="3200" i="1" dirty="0"/>
          </a:p>
        </p:txBody>
      </p:sp>
      <p:pic>
        <p:nvPicPr>
          <p:cNvPr id="5" name="Picture 4" descr="Econ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86" y="1452282"/>
            <a:ext cx="7143270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7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488609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Story ideas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9635" y="3576917"/>
            <a:ext cx="6600298" cy="2036489"/>
          </a:xfrm>
        </p:spPr>
        <p:txBody>
          <a:bodyPr>
            <a:normAutofit/>
          </a:bodyPr>
          <a:lstStyle/>
          <a:p>
            <a:r>
              <a:rPr lang="en-US" sz="2400" dirty="0"/>
              <a:t>Professor Rick Dunham</a:t>
            </a:r>
          </a:p>
          <a:p>
            <a:r>
              <a:rPr lang="en-US" sz="2400" dirty="0"/>
              <a:t>Co-Director, Global Business Journalism Program</a:t>
            </a:r>
          </a:p>
          <a:p>
            <a:r>
              <a:rPr lang="en-US" sz="2400" dirty="0"/>
              <a:t>Tsinghua University</a:t>
            </a:r>
          </a:p>
          <a:p>
            <a:r>
              <a:rPr lang="en-US" sz="2400" dirty="0"/>
              <a:t>May 1, 2020</a:t>
            </a:r>
          </a:p>
        </p:txBody>
      </p:sp>
    </p:spTree>
    <p:extLst>
      <p:ext uri="{BB962C8B-B14F-4D97-AF65-F5344CB8AC3E}">
        <p14:creationId xmlns:p14="http://schemas.microsoft.com/office/powerpoint/2010/main" val="195032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700" dirty="0">
                <a:latin typeface="Candara" charset="0"/>
              </a:rPr>
              <a:t>I was a journalist </a:t>
            </a:r>
            <a:r>
              <a:rPr lang="en-US" sz="3700" dirty="0" smtClean="0">
                <a:latin typeface="Candara" charset="0"/>
              </a:rPr>
              <a:t>for 39 years, </a:t>
            </a:r>
            <a:br>
              <a:rPr lang="en-US" sz="3700" dirty="0" smtClean="0">
                <a:latin typeface="Candara" charset="0"/>
              </a:rPr>
            </a:br>
            <a:r>
              <a:rPr lang="en-US" sz="3700" dirty="0" smtClean="0">
                <a:latin typeface="Candara" charset="0"/>
              </a:rPr>
              <a:t>the last 29 in Washington</a:t>
            </a:r>
            <a:endParaRPr lang="en-US" sz="3700" dirty="0">
              <a:latin typeface="Candara" charset="0"/>
            </a:endParaRPr>
          </a:p>
        </p:txBody>
      </p:sp>
      <p:pic>
        <p:nvPicPr>
          <p:cNvPr id="27650" name="Picture 8" descr="rick obama cn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6226175" cy="3527425"/>
          </a:xfrm>
        </p:spPr>
      </p:pic>
      <p:sp>
        <p:nvSpPr>
          <p:cNvPr id="3277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029200"/>
            <a:ext cx="5791200" cy="1828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US" b="1" dirty="0" smtClean="0"/>
              <a:t>Philadelphia Inquirer</a:t>
            </a:r>
            <a:r>
              <a:rPr lang="en-US" dirty="0" smtClean="0"/>
              <a:t>, 1974-1978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b="1" dirty="0" smtClean="0"/>
              <a:t>Dallas </a:t>
            </a:r>
            <a:r>
              <a:rPr lang="en-US" b="1" dirty="0"/>
              <a:t>Times Herald</a:t>
            </a:r>
            <a:r>
              <a:rPr lang="en-US" dirty="0"/>
              <a:t>, </a:t>
            </a:r>
            <a:r>
              <a:rPr lang="en-US" dirty="0" smtClean="0"/>
              <a:t>1978-</a:t>
            </a:r>
            <a:r>
              <a:rPr lang="en-US" dirty="0"/>
              <a:t>1991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b="1" dirty="0"/>
              <a:t>Business Week</a:t>
            </a:r>
            <a:r>
              <a:rPr lang="en-US" dirty="0"/>
              <a:t>, 1992-2007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700" b="1" dirty="0"/>
              <a:t>Houston Chronicle, Hearst Newspapers</a:t>
            </a:r>
            <a:r>
              <a:rPr lang="en-US" dirty="0"/>
              <a:t>, 2007-2013</a:t>
            </a:r>
          </a:p>
        </p:txBody>
      </p:sp>
      <p:pic>
        <p:nvPicPr>
          <p:cNvPr id="27652" name="Picture 6" descr="Rick GW Bu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813" y="2265363"/>
            <a:ext cx="3278187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6248400" y="1600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+mn-lt"/>
              </a:rPr>
              <a:t>5 Oval Office interviews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A template for local news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deep is the national economic collapse?</a:t>
            </a:r>
          </a:p>
          <a:p>
            <a:r>
              <a:rPr lang="en-US" dirty="0" smtClean="0"/>
              <a:t>What are your strongest industries? Your major employers?</a:t>
            </a:r>
          </a:p>
          <a:p>
            <a:pPr lvl="1"/>
            <a:r>
              <a:rPr lang="en-US" dirty="0" smtClean="0"/>
              <a:t>What is the ability of each of these to telecommute?</a:t>
            </a:r>
          </a:p>
          <a:p>
            <a:pPr lvl="1"/>
            <a:r>
              <a:rPr lang="en-US" dirty="0" smtClean="0"/>
              <a:t>How dependent are they on density in the workforce or for customers?</a:t>
            </a:r>
          </a:p>
        </p:txBody>
      </p:sp>
    </p:spTree>
    <p:extLst>
      <p:ext uri="{BB962C8B-B14F-4D97-AF65-F5344CB8AC3E}">
        <p14:creationId xmlns:p14="http://schemas.microsoft.com/office/powerpoint/2010/main" val="3729730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template for local news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weak links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your local unemployment higher or lower than the national average?</a:t>
            </a:r>
          </a:p>
          <a:p>
            <a:r>
              <a:rPr lang="en-US" dirty="0" smtClean="0"/>
              <a:t>Are there a large number of migrant laborers?</a:t>
            </a:r>
            <a:endParaRPr lang="en-US" dirty="0"/>
          </a:p>
          <a:p>
            <a:r>
              <a:rPr lang="en-US" dirty="0" smtClean="0"/>
              <a:t>What was the income inequality situation like before the pandemic?</a:t>
            </a:r>
          </a:p>
        </p:txBody>
      </p:sp>
    </p:spTree>
    <p:extLst>
      <p:ext uri="{BB962C8B-B14F-4D97-AF65-F5344CB8AC3E}">
        <p14:creationId xmlns:p14="http://schemas.microsoft.com/office/powerpoint/2010/main" val="2315546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template for local news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population density?</a:t>
            </a:r>
          </a:p>
          <a:p>
            <a:r>
              <a:rPr lang="en-US" dirty="0" smtClean="0"/>
              <a:t>How capable is the healthcare system to weather a major outbreak?</a:t>
            </a:r>
          </a:p>
          <a:p>
            <a:r>
              <a:rPr lang="en-US" dirty="0" smtClean="0"/>
              <a:t>How competent is the government to enforce distancing, if 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85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stories with high local interest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17792"/>
          </a:xfrm>
        </p:spPr>
        <p:txBody>
          <a:bodyPr>
            <a:normAutofit/>
          </a:bodyPr>
          <a:lstStyle/>
          <a:p>
            <a:r>
              <a:rPr lang="en-US" dirty="0" smtClean="0"/>
              <a:t>The tension between economic recovery and community health</a:t>
            </a:r>
          </a:p>
          <a:p>
            <a:r>
              <a:rPr lang="en-US" dirty="0"/>
              <a:t>Comparing this collapse to other modern downturns (2008 financial crisis</a:t>
            </a:r>
            <a:r>
              <a:rPr lang="en-US" dirty="0" smtClean="0"/>
              <a:t>)</a:t>
            </a:r>
          </a:p>
          <a:p>
            <a:r>
              <a:rPr lang="en-US" dirty="0"/>
              <a:t>Impact on human rights, workers rights, press freedom, workplace </a:t>
            </a:r>
            <a:r>
              <a:rPr lang="en-US" dirty="0" smtClean="0"/>
              <a:t>safety</a:t>
            </a:r>
          </a:p>
          <a:p>
            <a:r>
              <a:rPr lang="en-US" dirty="0" smtClean="0"/>
              <a:t>Increase in debt </a:t>
            </a:r>
            <a:r>
              <a:rPr lang="en-US" dirty="0"/>
              <a:t>(individual, companies, local governments, national)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03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494"/>
            <a:ext cx="9144000" cy="1411941"/>
          </a:xfrm>
        </p:spPr>
        <p:txBody>
          <a:bodyPr/>
          <a:lstStyle/>
          <a:p>
            <a:r>
              <a:rPr lang="en-US" dirty="0" smtClean="0"/>
              <a:t>Local angle on national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526626"/>
            <a:ext cx="7570787" cy="53313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Localization </a:t>
            </a:r>
            <a:r>
              <a:rPr lang="en-US" dirty="0" smtClean="0"/>
              <a:t>of national data</a:t>
            </a:r>
          </a:p>
          <a:p>
            <a:pPr lvl="1"/>
            <a:r>
              <a:rPr lang="en-US" dirty="0" smtClean="0"/>
              <a:t>GDP</a:t>
            </a:r>
            <a:r>
              <a:rPr lang="en-US" dirty="0"/>
              <a:t>, </a:t>
            </a:r>
            <a:r>
              <a:rPr lang="en-US" dirty="0" smtClean="0"/>
              <a:t>unemployment</a:t>
            </a:r>
          </a:p>
          <a:p>
            <a:r>
              <a:rPr lang="en-US" dirty="0" smtClean="0"/>
              <a:t>Local companies working remotely</a:t>
            </a:r>
          </a:p>
          <a:p>
            <a:pPr lvl="1"/>
            <a:r>
              <a:rPr lang="en-US" dirty="0" smtClean="0"/>
              <a:t>Two companies: One that can work remotely, one that must have workers in the building</a:t>
            </a:r>
            <a:endParaRPr lang="en-US" dirty="0"/>
          </a:p>
          <a:p>
            <a:r>
              <a:rPr lang="en-US" dirty="0"/>
              <a:t>Industries/sectors hard-hit: primary care doctors, </a:t>
            </a:r>
            <a:r>
              <a:rPr lang="en-US" dirty="0" smtClean="0"/>
              <a:t>dentists</a:t>
            </a:r>
          </a:p>
          <a:p>
            <a:r>
              <a:rPr lang="en-US" dirty="0" smtClean="0"/>
              <a:t>Supply chains</a:t>
            </a:r>
          </a:p>
          <a:p>
            <a:r>
              <a:rPr lang="en-US" dirty="0"/>
              <a:t>S</a:t>
            </a:r>
            <a:r>
              <a:rPr lang="en-US" dirty="0" smtClean="0"/>
              <a:t>hortages</a:t>
            </a:r>
          </a:p>
          <a:p>
            <a:pPr lvl="1"/>
            <a:r>
              <a:rPr lang="en-US" dirty="0" smtClean="0"/>
              <a:t>Why? Where </a:t>
            </a:r>
            <a:r>
              <a:rPr lang="en-US" dirty="0"/>
              <a:t>to get it </a:t>
            </a:r>
            <a:r>
              <a:rPr lang="en-US" dirty="0" smtClean="0"/>
              <a:t>locally</a:t>
            </a:r>
          </a:p>
          <a:p>
            <a:r>
              <a:rPr lang="en-US" dirty="0" smtClean="0"/>
              <a:t>Price gouging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 attempts to combat it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70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 to pursue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5340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Small </a:t>
            </a:r>
            <a:r>
              <a:rPr lang="en-US" dirty="0" smtClean="0"/>
              <a:t>businesses</a:t>
            </a:r>
            <a:endParaRPr lang="en-US" dirty="0"/>
          </a:p>
          <a:p>
            <a:r>
              <a:rPr lang="en-US" dirty="0"/>
              <a:t>Women </a:t>
            </a:r>
            <a:r>
              <a:rPr lang="en-US" dirty="0" smtClean="0"/>
              <a:t>entrepreneurs</a:t>
            </a:r>
            <a:endParaRPr lang="en-US" dirty="0"/>
          </a:p>
          <a:p>
            <a:r>
              <a:rPr lang="en-US" dirty="0" smtClean="0"/>
              <a:t>The financial struggles of colleges </a:t>
            </a:r>
            <a:r>
              <a:rPr lang="en-US" dirty="0"/>
              <a:t>and </a:t>
            </a:r>
            <a:r>
              <a:rPr lang="en-US" dirty="0" smtClean="0"/>
              <a:t>universities</a:t>
            </a:r>
          </a:p>
          <a:p>
            <a:r>
              <a:rPr lang="en-US" dirty="0"/>
              <a:t>Migrant workers</a:t>
            </a:r>
          </a:p>
          <a:p>
            <a:r>
              <a:rPr lang="en-US" dirty="0"/>
              <a:t>Supply chain </a:t>
            </a:r>
            <a:r>
              <a:rPr lang="en-US" dirty="0" smtClean="0"/>
              <a:t>workers</a:t>
            </a:r>
          </a:p>
          <a:p>
            <a:r>
              <a:rPr lang="en-US" dirty="0" smtClean="0"/>
              <a:t>Immigrants/foreign guest workers</a:t>
            </a:r>
            <a:endParaRPr lang="en-US" dirty="0"/>
          </a:p>
          <a:p>
            <a:r>
              <a:rPr lang="en-US" dirty="0" smtClean="0"/>
              <a:t>Recent graduates looking for jobs or having started a first job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48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Local governments/budgets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on local governments of reduced tax </a:t>
            </a:r>
            <a:r>
              <a:rPr lang="en-US" dirty="0" smtClean="0"/>
              <a:t>revenue</a:t>
            </a:r>
          </a:p>
          <a:p>
            <a:r>
              <a:rPr lang="en-US" dirty="0" smtClean="0"/>
              <a:t>Local </a:t>
            </a:r>
            <a:r>
              <a:rPr lang="en-US" dirty="0" smtClean="0"/>
              <a:t>attempts </a:t>
            </a:r>
            <a:r>
              <a:rPr lang="en-US" dirty="0" smtClean="0"/>
              <a:t>to help businesses/workers</a:t>
            </a:r>
          </a:p>
          <a:p>
            <a:r>
              <a:rPr lang="en-US" dirty="0" smtClean="0"/>
              <a:t>Attempts by local governments to balance safety, tax revenue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3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30" y="1580667"/>
            <a:ext cx="7917819" cy="53448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Economic impact on major local employers/sectors</a:t>
            </a:r>
          </a:p>
          <a:p>
            <a:r>
              <a:rPr lang="en-US" dirty="0"/>
              <a:t>Who is working, who is not, on a local level</a:t>
            </a:r>
          </a:p>
          <a:p>
            <a:r>
              <a:rPr lang="en-US" dirty="0"/>
              <a:t>Challenge of paying bills: individuals, families, businesses</a:t>
            </a:r>
          </a:p>
          <a:p>
            <a:r>
              <a:rPr lang="en-US" dirty="0" smtClean="0"/>
              <a:t>How </a:t>
            </a:r>
            <a:r>
              <a:rPr lang="en-US" dirty="0"/>
              <a:t>local business </a:t>
            </a:r>
            <a:r>
              <a:rPr lang="en-US" dirty="0" smtClean="0"/>
              <a:t>that stayed open is </a:t>
            </a:r>
            <a:r>
              <a:rPr lang="en-US" dirty="0"/>
              <a:t>coping with loss of </a:t>
            </a:r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Spotlight a local small business and follow its struggles </a:t>
            </a:r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/>
              <a:t>businesses planning to reopen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65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861" y="1452282"/>
            <a:ext cx="8552865" cy="528919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Local companies that are changing what they make to produce something in need during the pandemic</a:t>
            </a:r>
          </a:p>
          <a:p>
            <a:r>
              <a:rPr lang="en-US" sz="3100" dirty="0" smtClean="0"/>
              <a:t>Local companies donating their products (especially restaurants) to needy or first responders during the </a:t>
            </a:r>
            <a:r>
              <a:rPr lang="en-US" sz="3100" dirty="0" smtClean="0"/>
              <a:t>pandemic</a:t>
            </a:r>
          </a:p>
          <a:p>
            <a:r>
              <a:rPr lang="en-US" sz="3100" dirty="0" smtClean="0"/>
              <a:t>Local companies making protective gear or other newly “in demand” products (cleaning supplies)</a:t>
            </a:r>
            <a:endParaRPr lang="en-US" sz="3100" dirty="0" smtClean="0"/>
          </a:p>
          <a:p>
            <a:r>
              <a:rPr lang="en-US" sz="3100" dirty="0" smtClean="0"/>
              <a:t>Local businesses that had a vibrant e-commerce component vs. ones now struggling with online sales</a:t>
            </a:r>
          </a:p>
          <a:p>
            <a:r>
              <a:rPr lang="en-US" sz="3100" dirty="0" smtClean="0"/>
              <a:t>Local </a:t>
            </a:r>
            <a:r>
              <a:rPr lang="en-US" sz="3100" dirty="0"/>
              <a:t>businesses applying for government </a:t>
            </a:r>
            <a:r>
              <a:rPr lang="en-US" sz="3100" dirty="0" smtClean="0"/>
              <a:t>aid</a:t>
            </a:r>
          </a:p>
          <a:p>
            <a:pPr lvl="1"/>
            <a:r>
              <a:rPr lang="en-US" sz="3100" dirty="0" smtClean="0"/>
              <a:t>Use a local business </a:t>
            </a:r>
            <a:r>
              <a:rPr lang="en-US" sz="3100" dirty="0"/>
              <a:t>as </a:t>
            </a:r>
            <a:r>
              <a:rPr lang="en-US" sz="3100" dirty="0" smtClean="0"/>
              <a:t>a case </a:t>
            </a:r>
            <a:r>
              <a:rPr lang="en-US" sz="3100" dirty="0"/>
              <a:t>study, follow it through the </a:t>
            </a:r>
            <a:r>
              <a:rPr lang="en-US" sz="3100" dirty="0" smtClean="0"/>
              <a:t>process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96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Information for your 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 benefits … what are the rules, any extended </a:t>
            </a:r>
            <a:r>
              <a:rPr lang="en-US" dirty="0" smtClean="0"/>
              <a:t>benefits</a:t>
            </a:r>
          </a:p>
          <a:p>
            <a:r>
              <a:rPr lang="en-US" dirty="0" smtClean="0"/>
              <a:t>How to apply for business assistance</a:t>
            </a:r>
          </a:p>
          <a:p>
            <a:r>
              <a:rPr lang="en-US" dirty="0" smtClean="0"/>
              <a:t>List local restaurants</a:t>
            </a:r>
          </a:p>
          <a:p>
            <a:pPr lvl="1"/>
            <a:r>
              <a:rPr lang="en-US" dirty="0" smtClean="0"/>
              <a:t>Which are open for dine-in, take-out or delivery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sz="4200">
                <a:latin typeface="Candara" charset="0"/>
              </a:rPr>
              <a:t>I’ve covered a wide variety of subjects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191000"/>
            <a:ext cx="4495800" cy="2667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2400" b="1" dirty="0"/>
              <a:t>Economic policy</a:t>
            </a:r>
          </a:p>
          <a:p>
            <a:pPr>
              <a:defRPr/>
            </a:pPr>
            <a:r>
              <a:rPr lang="en-US" altLang="en-US" sz="2400" b="1" dirty="0"/>
              <a:t>Budgets and taxes</a:t>
            </a:r>
          </a:p>
          <a:p>
            <a:pPr>
              <a:defRPr/>
            </a:pPr>
            <a:r>
              <a:rPr lang="en-US" altLang="en-US" sz="2400" b="1" dirty="0" smtClean="0"/>
              <a:t>International relations</a:t>
            </a:r>
            <a:endParaRPr lang="en-US" altLang="en-US" sz="2400" b="1" dirty="0"/>
          </a:p>
          <a:p>
            <a:pPr>
              <a:defRPr/>
            </a:pPr>
            <a:r>
              <a:rPr lang="en-US" altLang="en-US" sz="2400" b="1" dirty="0" smtClean="0"/>
              <a:t>Global </a:t>
            </a:r>
            <a:r>
              <a:rPr lang="en-US" altLang="en-US" sz="2400" b="1" dirty="0"/>
              <a:t>trade</a:t>
            </a:r>
          </a:p>
          <a:p>
            <a:pPr>
              <a:defRPr/>
            </a:pPr>
            <a:r>
              <a:rPr lang="en-US" altLang="en-US" sz="2400" b="1" dirty="0"/>
              <a:t>Immigration</a:t>
            </a:r>
          </a:p>
          <a:p>
            <a:pPr>
              <a:defRPr/>
            </a:pPr>
            <a:endParaRPr lang="en-US" altLang="en-US" sz="2400" b="1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3810000" cy="2590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2400" b="1" dirty="0"/>
              <a:t>White House</a:t>
            </a:r>
          </a:p>
          <a:p>
            <a:pPr>
              <a:defRPr/>
            </a:pPr>
            <a:r>
              <a:rPr lang="en-US" altLang="en-US" sz="2400" b="1" dirty="0"/>
              <a:t>Presidential politics</a:t>
            </a:r>
          </a:p>
          <a:p>
            <a:pPr>
              <a:defRPr/>
            </a:pPr>
            <a:r>
              <a:rPr lang="en-US" altLang="en-US" sz="2400" b="1" dirty="0"/>
              <a:t>Congress</a:t>
            </a:r>
          </a:p>
          <a:p>
            <a:pPr>
              <a:defRPr/>
            </a:pPr>
            <a:r>
              <a:rPr lang="en-US" altLang="en-US" sz="2400" b="1" dirty="0"/>
              <a:t>Supreme Court</a:t>
            </a:r>
          </a:p>
          <a:p>
            <a:pPr>
              <a:defRPr/>
            </a:pPr>
            <a:r>
              <a:rPr lang="en-US" altLang="en-US" sz="2400" b="1" dirty="0"/>
              <a:t>Money in politics</a:t>
            </a:r>
          </a:p>
        </p:txBody>
      </p:sp>
      <p:pic>
        <p:nvPicPr>
          <p:cNvPr id="29700" name="Content Placeholder 2" descr="IMG_596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1025" y="2514600"/>
            <a:ext cx="6022975" cy="3505200"/>
          </a:xfrm>
        </p:spPr>
      </p:pic>
      <p:sp>
        <p:nvSpPr>
          <p:cNvPr id="2" name="TextBox 1"/>
          <p:cNvSpPr txBox="1"/>
          <p:nvPr/>
        </p:nvSpPr>
        <p:spPr>
          <a:xfrm>
            <a:off x="3124200" y="1905000"/>
            <a:ext cx="69310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latin typeface="+mn-lt"/>
              </a:rPr>
              <a:t>I’ve covered every U.S. presidential election since 1976.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Information for your 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865" y="1621197"/>
            <a:ext cx="3269816" cy="44299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Houston Chronicle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20-05-01 at 8.28.2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2283"/>
            <a:ext cx="5229003" cy="3817246"/>
          </a:xfrm>
          <a:prstGeom prst="rect">
            <a:avLst/>
          </a:prstGeom>
        </p:spPr>
      </p:pic>
      <p:pic>
        <p:nvPicPr>
          <p:cNvPr id="5" name="Picture 4" descr="Screen Shot 2020-05-01 at 8.28.08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652" y="5269529"/>
            <a:ext cx="6630835" cy="15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73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488609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Best practices examples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9635" y="3576917"/>
            <a:ext cx="6600298" cy="2036489"/>
          </a:xfrm>
        </p:spPr>
        <p:txBody>
          <a:bodyPr>
            <a:normAutofit/>
          </a:bodyPr>
          <a:lstStyle/>
          <a:p>
            <a:r>
              <a:rPr lang="en-US" sz="2400" dirty="0"/>
              <a:t>Professor Rick Dunham</a:t>
            </a:r>
          </a:p>
          <a:p>
            <a:r>
              <a:rPr lang="en-US" sz="2400" dirty="0"/>
              <a:t>Co-Director, Global Business Journalism Program</a:t>
            </a:r>
          </a:p>
          <a:p>
            <a:r>
              <a:rPr lang="en-US" sz="2400" dirty="0"/>
              <a:t>Tsinghua University</a:t>
            </a:r>
          </a:p>
          <a:p>
            <a:r>
              <a:rPr lang="en-US" sz="2400" dirty="0"/>
              <a:t>May 1, 2020</a:t>
            </a:r>
          </a:p>
        </p:txBody>
      </p:sp>
    </p:spTree>
    <p:extLst>
      <p:ext uri="{BB962C8B-B14F-4D97-AF65-F5344CB8AC3E}">
        <p14:creationId xmlns:p14="http://schemas.microsoft.com/office/powerpoint/2010/main" val="197493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Times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53647"/>
            <a:ext cx="8362949" cy="4497529"/>
          </a:xfrm>
        </p:spPr>
        <p:txBody>
          <a:bodyPr/>
          <a:lstStyle/>
          <a:p>
            <a:r>
              <a:rPr lang="en-US" sz="2400" i="1" dirty="0" smtClean="0"/>
              <a:t>April 16, 2020</a:t>
            </a:r>
          </a:p>
          <a:p>
            <a:endParaRPr lang="en-US" dirty="0"/>
          </a:p>
        </p:txBody>
      </p:sp>
      <p:pic>
        <p:nvPicPr>
          <p:cNvPr id="6" name="Picture 5" descr="Screen Shot 2020-04-30 at 4.3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884" y="1530349"/>
            <a:ext cx="6374115" cy="2153613"/>
          </a:xfrm>
          <a:prstGeom prst="rect">
            <a:avLst/>
          </a:prstGeom>
        </p:spPr>
      </p:pic>
      <p:pic>
        <p:nvPicPr>
          <p:cNvPr id="7" name="Picture 6" descr="Screen Shot 2020-04-30 at 4.33.4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582" y="3556297"/>
            <a:ext cx="4431817" cy="3301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372" y="4471801"/>
            <a:ext cx="244560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https://www.nytimes.com/2020/04/16/business/economy/coronavirus-</a:t>
            </a:r>
            <a:r>
              <a:rPr lang="en-US" dirty="0" smtClean="0">
                <a:hlinkClick r:id="rId4"/>
              </a:rPr>
              <a:t>economy.html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28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Arizona Republic</a:t>
            </a:r>
            <a:endParaRPr lang="en-US" dirty="0"/>
          </a:p>
        </p:txBody>
      </p:sp>
      <p:pic>
        <p:nvPicPr>
          <p:cNvPr id="5" name="Picture 4" descr="Screen Shot 2020-04-30 at 11.27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9352"/>
            <a:ext cx="9144000" cy="1788496"/>
          </a:xfrm>
          <a:prstGeom prst="rect">
            <a:avLst/>
          </a:prstGeom>
        </p:spPr>
      </p:pic>
      <p:pic>
        <p:nvPicPr>
          <p:cNvPr id="6" name="Picture 5" descr="Screen Shot 2020-04-30 at 11.26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7848"/>
            <a:ext cx="9144000" cy="3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4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Arizona Republic</a:t>
            </a:r>
            <a:endParaRPr lang="en-US"/>
          </a:p>
        </p:txBody>
      </p:sp>
      <p:pic>
        <p:nvPicPr>
          <p:cNvPr id="2" name="Picture 1" descr="Screen Shot 2020-04-30 at 11.28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452282"/>
            <a:ext cx="8534400" cy="1765300"/>
          </a:xfrm>
          <a:prstGeom prst="rect">
            <a:avLst/>
          </a:prstGeom>
        </p:spPr>
      </p:pic>
      <p:pic>
        <p:nvPicPr>
          <p:cNvPr id="3" name="Picture 2" descr="Screen Shot 2020-04-30 at 11.27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217582"/>
            <a:ext cx="8115300" cy="1803400"/>
          </a:xfrm>
          <a:prstGeom prst="rect">
            <a:avLst/>
          </a:prstGeom>
        </p:spPr>
      </p:pic>
      <p:pic>
        <p:nvPicPr>
          <p:cNvPr id="5" name="Picture 4" descr="Screen Shot 2020-04-30 at 11.31.30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21" y="5019054"/>
            <a:ext cx="8857883" cy="18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2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Economic analysis by sector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 Today</a:t>
            </a:r>
          </a:p>
          <a:p>
            <a:r>
              <a:rPr lang="en-US" b="1" dirty="0"/>
              <a:t>Industries hit hardest by coronavirus in the US include retail, transportation, and travel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2"/>
              </a:rPr>
              <a:t>https://www.usatoday.com/story/money/2020/03/20/us-industries-being-devastated-by-the-coronavirus-travel-hotels-food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413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Hardest-hit sectors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Gambling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Airlines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Hotels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Movie theaters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Live sports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Cruises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Shipping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Film </a:t>
            </a:r>
            <a:r>
              <a:rPr lang="en-US" dirty="0"/>
              <a:t>production</a:t>
            </a:r>
          </a:p>
          <a:p>
            <a:pPr>
              <a:lnSpc>
                <a:spcPct val="70000"/>
              </a:lnSpc>
            </a:pPr>
            <a:r>
              <a:rPr lang="en-US" dirty="0"/>
              <a:t>Automakers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58840" y="1774825"/>
            <a:ext cx="4350747" cy="43037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Oil and gas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Retail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Tech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Conventions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Food service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Theme parks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Gyms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Construction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Transportation (Ride-sharing)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861" y="6078539"/>
            <a:ext cx="8539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https://www.usatoday.com/story/money/2020/03/20/us-industries-being-devastated-by-the-coronavirus-travel-hotels-food/111431804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01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 analyzed by age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Pew Research Center</a:t>
            </a:r>
          </a:p>
          <a:p>
            <a:r>
              <a:rPr lang="en-US" b="1" dirty="0" smtClean="0"/>
              <a:t>Younger </a:t>
            </a:r>
            <a:r>
              <a:rPr lang="en-US" b="1" dirty="0"/>
              <a:t>Americans view coronavirus outbreak more as a major threat to finances than health</a:t>
            </a:r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://www.pewresearch.org/fact-tank/2020/04/07/younger-americans-view-coronavirus-outbreak-more-as-a-major-threat-to-finances-than-health/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75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Economic Forum</a:t>
            </a:r>
          </a:p>
          <a:p>
            <a:pPr lvl="1"/>
            <a:r>
              <a:rPr lang="en-US" dirty="0"/>
              <a:t>This is how much the coronavirus will cost the world's economy, according to the </a:t>
            </a:r>
            <a:r>
              <a:rPr lang="en-US" dirty="0" smtClean="0"/>
              <a:t>UN</a:t>
            </a:r>
          </a:p>
          <a:p>
            <a:pPr lvl="1"/>
            <a:r>
              <a:rPr lang="en-US" sz="2000" dirty="0">
                <a:hlinkClick r:id="rId2"/>
              </a:rPr>
              <a:t>https://www.weforum.org/agenda/2020/03/coronavirus-covid-19-cost-economy-2020-un-trade-economics-pandemic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5" name="Picture 4" descr="Screen Shot 2020-04-30 at 4.28.2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444" y="3823322"/>
            <a:ext cx="5699154" cy="30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10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594177"/>
            <a:ext cx="7570787" cy="4456999"/>
          </a:xfrm>
        </p:spPr>
        <p:txBody>
          <a:bodyPr/>
          <a:lstStyle/>
          <a:p>
            <a:r>
              <a:rPr lang="en-US" dirty="0" smtClean="0"/>
              <a:t>Washington Post, April 30</a:t>
            </a:r>
            <a:endParaRPr lang="en-US" dirty="0"/>
          </a:p>
        </p:txBody>
      </p:sp>
      <p:pic>
        <p:nvPicPr>
          <p:cNvPr id="4" name="Picture 3" descr="Screen Shot 2020-04-30 at 4.42.0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2" y="2293261"/>
            <a:ext cx="7570787" cy="456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 eaLnBrk="1" hangingPunct="1"/>
            <a:r>
              <a:rPr lang="en-US" sz="3700">
                <a:latin typeface="Candara" charset="0"/>
              </a:rPr>
              <a:t>I was active in Washington journalism circles</a:t>
            </a:r>
          </a:p>
        </p:txBody>
      </p:sp>
      <p:pic>
        <p:nvPicPr>
          <p:cNvPr id="31746" name="Picture 7" descr="Rick NPC1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4" r="-529"/>
          <a:stretch>
            <a:fillRect/>
          </a:stretch>
        </p:blipFill>
        <p:spPr>
          <a:xfrm>
            <a:off x="2905002" y="1440007"/>
            <a:ext cx="1701827" cy="2531918"/>
          </a:xfrm>
        </p:spPr>
      </p:pic>
      <p:sp>
        <p:nvSpPr>
          <p:cNvPr id="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971925"/>
            <a:ext cx="8686800" cy="28860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/>
              <a:t>President of the National Press Club</a:t>
            </a:r>
          </a:p>
          <a:p>
            <a:pPr eaLnBrk="1" hangingPunct="1">
              <a:defRPr/>
            </a:pPr>
            <a:r>
              <a:rPr lang="en-US" dirty="0"/>
              <a:t>President of the NPC Journalism </a:t>
            </a:r>
            <a:r>
              <a:rPr lang="en-US" dirty="0" smtClean="0"/>
              <a:t>Institute</a:t>
            </a:r>
          </a:p>
          <a:p>
            <a:pPr eaLnBrk="1" hangingPunct="1">
              <a:defRPr/>
            </a:pPr>
            <a:r>
              <a:rPr lang="en-US" dirty="0" smtClean="0"/>
              <a:t>Chairman, Reporters Committee for Freedom of the Press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Chairman, Executive Committee of Periodical </a:t>
            </a:r>
            <a:r>
              <a:rPr lang="en-US" dirty="0" smtClean="0"/>
              <a:t>Correspondents</a:t>
            </a:r>
          </a:p>
          <a:p>
            <a:pPr eaLnBrk="1" hangingPunct="1">
              <a:defRPr/>
            </a:pPr>
            <a:r>
              <a:rPr lang="en-US" dirty="0" smtClean="0"/>
              <a:t>Volunteer trainer, International Center for Journalists</a:t>
            </a:r>
            <a:endParaRPr lang="en-US" dirty="0"/>
          </a:p>
        </p:txBody>
      </p:sp>
      <p:pic>
        <p:nvPicPr>
          <p:cNvPr id="31748" name="Picture 8" descr="obama rick vertical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143532" y="1440007"/>
            <a:ext cx="2000468" cy="2531918"/>
          </a:xfrm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728" y="1447800"/>
            <a:ext cx="2603804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G_9358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62088"/>
            <a:ext cx="2905002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488609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Reporting resources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9635" y="3576917"/>
            <a:ext cx="6600298" cy="2036489"/>
          </a:xfrm>
        </p:spPr>
        <p:txBody>
          <a:bodyPr>
            <a:normAutofit/>
          </a:bodyPr>
          <a:lstStyle/>
          <a:p>
            <a:r>
              <a:rPr lang="en-US" sz="2400" dirty="0"/>
              <a:t>Professor Rick Dunham</a:t>
            </a:r>
          </a:p>
          <a:p>
            <a:r>
              <a:rPr lang="en-US" sz="2400" dirty="0"/>
              <a:t>Co-Director, Global Business Journalism Program</a:t>
            </a:r>
          </a:p>
          <a:p>
            <a:r>
              <a:rPr lang="en-US" sz="2400" dirty="0"/>
              <a:t>Tsinghua University</a:t>
            </a:r>
          </a:p>
          <a:p>
            <a:r>
              <a:rPr lang="en-US" sz="2400" dirty="0"/>
              <a:t>May 1, 2020</a:t>
            </a:r>
          </a:p>
        </p:txBody>
      </p:sp>
    </p:spTree>
    <p:extLst>
      <p:ext uri="{BB962C8B-B14F-4D97-AF65-F5344CB8AC3E}">
        <p14:creationId xmlns:p14="http://schemas.microsoft.com/office/powerpoint/2010/main" val="2705689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560" y="1761565"/>
            <a:ext cx="7714390" cy="4615142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IJNet</a:t>
            </a:r>
            <a:r>
              <a:rPr lang="en-US" b="1" dirty="0" smtClean="0"/>
              <a:t>: COVID-19 Reporting</a:t>
            </a:r>
          </a:p>
          <a:p>
            <a:pPr lvl="1"/>
            <a:r>
              <a:rPr lang="en-US" dirty="0">
                <a:hlinkClick r:id="rId2"/>
              </a:rPr>
              <a:t>https://ijnet.org/</a:t>
            </a:r>
            <a:r>
              <a:rPr lang="en-US" dirty="0" smtClean="0">
                <a:hlinkClick r:id="rId2"/>
              </a:rPr>
              <a:t>en</a:t>
            </a:r>
            <a:endParaRPr lang="en-US" dirty="0"/>
          </a:p>
          <a:p>
            <a:r>
              <a:rPr lang="en-US" b="1" dirty="0"/>
              <a:t>Journalists’ Toolbox (SPJ</a:t>
            </a:r>
            <a:r>
              <a:rPr lang="en-US" b="1" dirty="0" smtClean="0"/>
              <a:t>): </a:t>
            </a:r>
            <a:r>
              <a:rPr lang="en-US" dirty="0" smtClean="0"/>
              <a:t>Coronavirus</a:t>
            </a:r>
            <a:r>
              <a:rPr lang="en-US" dirty="0"/>
              <a:t>, SARS and Flu Resources</a:t>
            </a:r>
          </a:p>
          <a:p>
            <a:pPr lvl="1"/>
            <a:r>
              <a:rPr lang="en-US" dirty="0">
                <a:hlinkClick r:id="rId3"/>
              </a:rPr>
              <a:t>https://www.journaliststoolbox.org/2020/04/30/flu_and_miscellaneous_medicalhealth_sites</a:t>
            </a:r>
            <a:r>
              <a:rPr lang="en-US" dirty="0" smtClean="0">
                <a:hlinkClick r:id="rId3"/>
              </a:rPr>
              <a:t>/</a:t>
            </a:r>
            <a:endParaRPr lang="en-US" dirty="0" smtClean="0">
              <a:hlinkClick r:id="rId4"/>
            </a:endParaRPr>
          </a:p>
          <a:p>
            <a:r>
              <a:rPr lang="en-US" b="1" dirty="0" smtClean="0"/>
              <a:t>World Economic Forum</a:t>
            </a:r>
          </a:p>
          <a:p>
            <a:pPr lvl="1"/>
            <a:r>
              <a:rPr lang="en-US" dirty="0">
                <a:hlinkClick r:id="rId5"/>
              </a:rPr>
              <a:t>https://www.weforum.org/agenda/archive/covid-</a:t>
            </a:r>
            <a:r>
              <a:rPr lang="en-US" dirty="0" smtClean="0">
                <a:hlinkClick r:id="rId5"/>
              </a:rPr>
              <a:t>19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Screen Shot 2020-04-30 at 5.58.0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136" y="1452282"/>
            <a:ext cx="3877863" cy="13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0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61514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Radar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https://radar.outride.rs/en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lvl="1"/>
            <a:r>
              <a:rPr lang="en-US" b="1" dirty="0"/>
              <a:t>We seek responses and solutions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which help to deal with immediate and long term effects of Covid-19 pandemic. Our community and reporters around the world submits responses which are verified and categorized.</a:t>
            </a:r>
          </a:p>
          <a:p>
            <a:pPr lvl="1"/>
            <a:r>
              <a:rPr lang="en-US" b="1" dirty="0"/>
              <a:t>So we can help you find an idea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on how to solve your problem.</a:t>
            </a:r>
          </a:p>
          <a:p>
            <a:pPr lvl="1"/>
            <a:r>
              <a:rPr lang="en-US" b="1" dirty="0"/>
              <a:t>If you know about any –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submit them to Radar. Let’s use the power of community and journalism to create a platform helping everyone to get through this and find solutions.</a:t>
            </a:r>
          </a:p>
          <a:p>
            <a:r>
              <a:rPr lang="en-US" b="1" dirty="0" smtClean="0"/>
              <a:t>Global voices: </a:t>
            </a:r>
            <a:r>
              <a:rPr lang="en-US" dirty="0" smtClean="0"/>
              <a:t>Global reporting during the pandemic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://globalvoices.org/specialcoverage/covid-19-global-coverage-for-a-pandemic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68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567157"/>
            <a:ext cx="7570787" cy="4484019"/>
          </a:xfrm>
        </p:spPr>
        <p:txBody>
          <a:bodyPr/>
          <a:lstStyle/>
          <a:p>
            <a:r>
              <a:rPr lang="en-US" b="1" dirty="0" smtClean="0"/>
              <a:t>National Press Club Journalism Institute</a:t>
            </a:r>
          </a:p>
          <a:p>
            <a:pPr lvl="1"/>
            <a:r>
              <a:rPr lang="en-US" sz="2000" dirty="0">
                <a:hlinkClick r:id="rId2"/>
              </a:rPr>
              <a:t>https://www.pressclubinstitute.org/covering-coronavirus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b="1" dirty="0" err="1" smtClean="0"/>
              <a:t>Poynter</a:t>
            </a:r>
            <a:r>
              <a:rPr lang="en-US" b="1" dirty="0" smtClean="0"/>
              <a:t> Institute</a:t>
            </a:r>
            <a:endParaRPr lang="en-US" dirty="0"/>
          </a:p>
          <a:p>
            <a:pPr lvl="1"/>
            <a:r>
              <a:rPr lang="en-US" sz="2000" dirty="0">
                <a:hlinkClick r:id="rId3"/>
              </a:rPr>
              <a:t>https://www.poynter.org/subscribe-to-covering-covid-19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4"/>
              </a:rPr>
              <a:t>https://www.poynter.org/business-work/2020/the-coronavirus-is-the-story-of-our-lifetime-here-are-resources-training-and-funding-to-help-your-newsroom-tell-it/</a:t>
            </a:r>
            <a:endParaRPr lang="en-US" sz="2000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631" y="4660941"/>
            <a:ext cx="2856360" cy="2061960"/>
          </a:xfrm>
          <a:prstGeom prst="rect">
            <a:avLst/>
          </a:prstGeom>
        </p:spPr>
      </p:pic>
      <p:pic>
        <p:nvPicPr>
          <p:cNvPr id="6" name="Picture 5" descr="Screen Shot 2020-04-30 at 5.55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1" y="4889130"/>
            <a:ext cx="3848902" cy="18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97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Africa-specific resources (From </a:t>
            </a:r>
            <a:r>
              <a:rPr lang="en-US" dirty="0" err="1"/>
              <a:t>IJNet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98" y="1615031"/>
            <a:ext cx="8622717" cy="5242969"/>
          </a:xfrm>
        </p:spPr>
        <p:txBody>
          <a:bodyPr>
            <a:noAutofit/>
          </a:bodyPr>
          <a:lstStyle/>
          <a:p>
            <a:r>
              <a:rPr lang="en-US" sz="1500" dirty="0" smtClean="0">
                <a:solidFill>
                  <a:srgbClr val="128AD0"/>
                </a:solidFill>
                <a:hlinkClick r:id="rId2"/>
              </a:rPr>
              <a:t>Africa </a:t>
            </a:r>
            <a:r>
              <a:rPr lang="en-US" sz="1500" dirty="0">
                <a:solidFill>
                  <a:srgbClr val="128AD0"/>
                </a:solidFill>
                <a:hlinkClick r:id="rId2"/>
              </a:rPr>
              <a:t>Center for Disease Control</a:t>
            </a:r>
            <a:r>
              <a:rPr lang="en-US" sz="1500" dirty="0">
                <a:solidFill>
                  <a:srgbClr val="1A1718"/>
                </a:solidFill>
                <a:hlinkClick r:id="rId2"/>
              </a:rPr>
              <a:t> (Africa CDC) provides regular </a:t>
            </a:r>
            <a:r>
              <a:rPr lang="en-US" sz="1500" dirty="0">
                <a:solidFill>
                  <a:srgbClr val="128AD0"/>
                </a:solidFill>
                <a:hlinkClick r:id="rId3"/>
              </a:rPr>
              <a:t>reports</a:t>
            </a:r>
            <a:r>
              <a:rPr lang="en-US" sz="1500" dirty="0">
                <a:solidFill>
                  <a:srgbClr val="1A1718"/>
                </a:solidFill>
                <a:hlinkClick r:id="rId3"/>
              </a:rPr>
              <a:t> with data on new cases, deaths, recoveries and transmission types. The information is gathered from public health institutes in member states.</a:t>
            </a:r>
          </a:p>
          <a:p>
            <a:r>
              <a:rPr lang="en-US" sz="1500" dirty="0" smtClean="0">
                <a:solidFill>
                  <a:srgbClr val="1A1718"/>
                </a:solidFill>
              </a:rPr>
              <a:t>The </a:t>
            </a:r>
            <a:r>
              <a:rPr lang="en-US" sz="1500" dirty="0">
                <a:solidFill>
                  <a:srgbClr val="1A1718"/>
                </a:solidFill>
              </a:rPr>
              <a:t>World Health Organization (WHO</a:t>
            </a:r>
            <a:r>
              <a:rPr lang="en-US" sz="1500" dirty="0" smtClean="0">
                <a:solidFill>
                  <a:srgbClr val="1A1718"/>
                </a:solidFill>
              </a:rPr>
              <a:t>)</a:t>
            </a:r>
            <a:r>
              <a:rPr lang="en-US" sz="1500" dirty="0" smtClean="0">
                <a:solidFill>
                  <a:srgbClr val="128AD0"/>
                </a:solidFill>
                <a:hlinkClick r:id="rId4"/>
              </a:rPr>
              <a:t>Africa </a:t>
            </a:r>
            <a:r>
              <a:rPr lang="en-US" sz="1500" dirty="0">
                <a:solidFill>
                  <a:srgbClr val="128AD0"/>
                </a:solidFill>
                <a:hlinkClick r:id="rId4"/>
              </a:rPr>
              <a:t>Dashboard</a:t>
            </a:r>
            <a:r>
              <a:rPr lang="en-US" sz="1500" dirty="0">
                <a:solidFill>
                  <a:srgbClr val="1A1718"/>
                </a:solidFill>
                <a:hlinkClick r:id="rId4"/>
              </a:rPr>
              <a:t> has Africa-related data, as well as updated situation reports on the COVID-19 outbreak on the continent.</a:t>
            </a:r>
          </a:p>
          <a:p>
            <a:r>
              <a:rPr lang="en-US" sz="1500" dirty="0" smtClean="0">
                <a:solidFill>
                  <a:srgbClr val="1A1718"/>
                </a:solidFill>
              </a:rPr>
              <a:t>Mobile </a:t>
            </a:r>
            <a:r>
              <a:rPr lang="en-US" sz="1500" dirty="0">
                <a:solidFill>
                  <a:srgbClr val="1A1718"/>
                </a:solidFill>
              </a:rPr>
              <a:t>survey platform </a:t>
            </a:r>
            <a:r>
              <a:rPr lang="en-US" sz="1500" dirty="0" err="1">
                <a:solidFill>
                  <a:srgbClr val="1A1718"/>
                </a:solidFill>
              </a:rPr>
              <a:t>Geopoll</a:t>
            </a:r>
            <a:r>
              <a:rPr lang="en-US" sz="1500" dirty="0">
                <a:solidFill>
                  <a:srgbClr val="1A1718"/>
                </a:solidFill>
              </a:rPr>
              <a:t> is conducting </a:t>
            </a:r>
            <a:r>
              <a:rPr lang="en-US" sz="1500" dirty="0">
                <a:solidFill>
                  <a:srgbClr val="128AD0"/>
                </a:solidFill>
                <a:hlinkClick r:id="rId5"/>
              </a:rPr>
              <a:t>remote surveys</a:t>
            </a:r>
            <a:r>
              <a:rPr lang="en-US" sz="1500" dirty="0">
                <a:solidFill>
                  <a:srgbClr val="1A1718"/>
                </a:solidFill>
                <a:hlinkClick r:id="rId5"/>
              </a:rPr>
              <a:t> amongst citizens in Sub Saharan Africa to examine COVID-19 awareness levels, primary information sources</a:t>
            </a:r>
            <a:r>
              <a:rPr lang="en-US" sz="1500" dirty="0" smtClean="0">
                <a:solidFill>
                  <a:srgbClr val="1A1718"/>
                </a:solidFill>
                <a:hlinkClick r:id="rId5"/>
              </a:rPr>
              <a:t>, and knowledge </a:t>
            </a:r>
            <a:r>
              <a:rPr lang="en-US" sz="1500" dirty="0">
                <a:solidFill>
                  <a:srgbClr val="1A1718"/>
                </a:solidFill>
                <a:hlinkClick r:id="rId5"/>
              </a:rPr>
              <a:t>of prevention measures. </a:t>
            </a:r>
            <a:endParaRPr lang="en-US" sz="1500" dirty="0" smtClean="0">
              <a:solidFill>
                <a:srgbClr val="1A1718"/>
              </a:solidFill>
            </a:endParaRPr>
          </a:p>
          <a:p>
            <a:r>
              <a:rPr lang="en-US" sz="1500" b="1" dirty="0" smtClean="0">
                <a:solidFill>
                  <a:srgbClr val="128AD0"/>
                </a:solidFill>
                <a:hlinkClick r:id="rId6"/>
              </a:rPr>
              <a:t>Worldometer</a:t>
            </a:r>
            <a:r>
              <a:rPr lang="en-US" sz="1500" dirty="0" smtClean="0">
                <a:solidFill>
                  <a:srgbClr val="1A1718"/>
                </a:solidFill>
                <a:hlinkClick r:id="rId6"/>
              </a:rPr>
              <a:t>  provides live statistics tracking the number of confirmed cases, recovered patients and death toll by country.</a:t>
            </a:r>
          </a:p>
          <a:p>
            <a:r>
              <a:rPr lang="en-US" sz="1500" dirty="0" smtClean="0">
                <a:solidFill>
                  <a:srgbClr val="128AD0"/>
                </a:solidFill>
                <a:hlinkClick r:id="rId7"/>
              </a:rPr>
              <a:t>Johns </a:t>
            </a:r>
            <a:r>
              <a:rPr lang="en-US" sz="1500" dirty="0">
                <a:solidFill>
                  <a:srgbClr val="128AD0"/>
                </a:solidFill>
                <a:hlinkClick r:id="rId7"/>
              </a:rPr>
              <a:t>Hopkins Coronavirus Map</a:t>
            </a:r>
            <a:r>
              <a:rPr lang="en-US" sz="1500" dirty="0">
                <a:solidFill>
                  <a:srgbClr val="1A1718"/>
                </a:solidFill>
                <a:hlinkClick r:id="rId7"/>
              </a:rPr>
              <a:t> tracks COVID-19 cases by country and region, including total confirmed and active cases. The university has also created a </a:t>
            </a:r>
            <a:r>
              <a:rPr lang="en-US" sz="1500" dirty="0">
                <a:solidFill>
                  <a:srgbClr val="128AD0"/>
                </a:solidFill>
                <a:hlinkClick r:id="rId8"/>
              </a:rPr>
              <a:t>resource center</a:t>
            </a:r>
            <a:r>
              <a:rPr lang="en-US" sz="1500" dirty="0">
                <a:solidFill>
                  <a:srgbClr val="1A1718"/>
                </a:solidFill>
                <a:hlinkClick r:id="rId8"/>
              </a:rPr>
              <a:t> with useful information from medical experts and analysis about the spread and impact of COVID-19</a:t>
            </a:r>
            <a:r>
              <a:rPr lang="en-US" sz="1500" dirty="0" smtClean="0">
                <a:solidFill>
                  <a:srgbClr val="1A1718"/>
                </a:solidFill>
                <a:hlinkClick r:id="rId8"/>
              </a:rPr>
              <a:t>.</a:t>
            </a:r>
            <a:endParaRPr lang="en-US" sz="1500" dirty="0" smtClean="0">
              <a:solidFill>
                <a:srgbClr val="1A1718"/>
              </a:solidFill>
            </a:endParaRPr>
          </a:p>
          <a:p>
            <a:r>
              <a:rPr lang="en-US" sz="1500" dirty="0" smtClean="0">
                <a:solidFill>
                  <a:srgbClr val="1A1718"/>
                </a:solidFill>
                <a:hlinkClick r:id="rId9"/>
              </a:rPr>
              <a:t>Resources for African Journalists covering the pandemic (</a:t>
            </a:r>
            <a:r>
              <a:rPr lang="en-US" sz="1500" dirty="0" err="1" smtClean="0">
                <a:solidFill>
                  <a:srgbClr val="1A1718"/>
                </a:solidFill>
                <a:hlinkClick r:id="rId9"/>
              </a:rPr>
              <a:t>IjNet</a:t>
            </a:r>
            <a:r>
              <a:rPr lang="en-US" sz="1500" dirty="0" smtClean="0">
                <a:solidFill>
                  <a:srgbClr val="1A1718"/>
                </a:solidFill>
                <a:hlinkClick r:id="rId9"/>
              </a:rPr>
              <a:t>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927202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16A9B"/>
                </a:solidFill>
                <a:hlinkClick r:id="rId2"/>
              </a:rPr>
              <a:t>New England Journal of Medicine: Coronavirus</a:t>
            </a:r>
            <a:endParaRPr lang="en-US" dirty="0">
              <a:solidFill>
                <a:srgbClr val="343434"/>
              </a:solidFill>
              <a:hlinkClick r:id="rId2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3"/>
              </a:rPr>
              <a:t>NIH</a:t>
            </a:r>
            <a:r>
              <a:rPr lang="en-US" dirty="0">
                <a:solidFill>
                  <a:srgbClr val="216A9B"/>
                </a:solidFill>
                <a:hlinkClick r:id="rId3"/>
              </a:rPr>
              <a:t>: Coronaviruses</a:t>
            </a:r>
            <a:endParaRPr lang="en-US" dirty="0">
              <a:solidFill>
                <a:srgbClr val="343434"/>
              </a:solidFill>
              <a:hlinkClick r:id="rId3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4"/>
              </a:rPr>
              <a:t>Department </a:t>
            </a:r>
            <a:r>
              <a:rPr lang="en-US" dirty="0">
                <a:solidFill>
                  <a:srgbClr val="216A9B"/>
                </a:solidFill>
                <a:hlinkClick r:id="rId4"/>
              </a:rPr>
              <a:t>of Health and Human Services: Coronavirus</a:t>
            </a:r>
            <a:endParaRPr lang="en-US" dirty="0" smtClean="0">
              <a:solidFill>
                <a:srgbClr val="216A9B"/>
              </a:solidFill>
              <a:hlinkClick r:id="rId5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5"/>
              </a:rPr>
              <a:t>MIT </a:t>
            </a:r>
            <a:r>
              <a:rPr lang="en-US" dirty="0" smtClean="0">
                <a:solidFill>
                  <a:srgbClr val="216A9B"/>
                </a:solidFill>
                <a:hlinkClick r:id="rId5"/>
              </a:rPr>
              <a:t>Technology </a:t>
            </a:r>
            <a:r>
              <a:rPr lang="en-US" dirty="0">
                <a:solidFill>
                  <a:srgbClr val="216A9B"/>
                </a:solidFill>
                <a:hlinkClick r:id="rId5"/>
              </a:rPr>
              <a:t>Review: Coronavirus Research</a:t>
            </a:r>
            <a:endParaRPr lang="en-US" dirty="0">
              <a:solidFill>
                <a:srgbClr val="343434"/>
              </a:solidFill>
              <a:hlinkClick r:id="rId5"/>
            </a:endParaRPr>
          </a:p>
          <a:p>
            <a:pPr lvl="1"/>
            <a:r>
              <a:rPr lang="en-US" dirty="0" smtClean="0">
                <a:solidFill>
                  <a:srgbClr val="343434"/>
                </a:solidFill>
              </a:rPr>
              <a:t>24,000+ </a:t>
            </a:r>
            <a:r>
              <a:rPr lang="en-US" dirty="0">
                <a:solidFill>
                  <a:srgbClr val="343434"/>
                </a:solidFill>
              </a:rPr>
              <a:t>coronavirus research </a:t>
            </a:r>
            <a:r>
              <a:rPr lang="en-US" dirty="0" smtClean="0">
                <a:solidFill>
                  <a:srgbClr val="343434"/>
                </a:solidFill>
              </a:rPr>
              <a:t>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59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488609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Data resources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9635" y="3576917"/>
            <a:ext cx="6600298" cy="2036489"/>
          </a:xfrm>
        </p:spPr>
        <p:txBody>
          <a:bodyPr>
            <a:normAutofit/>
          </a:bodyPr>
          <a:lstStyle/>
          <a:p>
            <a:r>
              <a:rPr lang="en-US" sz="2400" dirty="0"/>
              <a:t>Professor Rick Dunham</a:t>
            </a:r>
          </a:p>
          <a:p>
            <a:r>
              <a:rPr lang="en-US" sz="2400" dirty="0"/>
              <a:t>Co-Director, Global Business Journalism Program</a:t>
            </a:r>
          </a:p>
          <a:p>
            <a:r>
              <a:rPr lang="en-US" sz="2400" dirty="0"/>
              <a:t>Tsinghua University</a:t>
            </a:r>
          </a:p>
          <a:p>
            <a:r>
              <a:rPr lang="en-US" sz="2400" dirty="0"/>
              <a:t>May 1, 2020</a:t>
            </a:r>
          </a:p>
        </p:txBody>
      </p:sp>
    </p:spTree>
    <p:extLst>
      <p:ext uri="{BB962C8B-B14F-4D97-AF65-F5344CB8AC3E}">
        <p14:creationId xmlns:p14="http://schemas.microsoft.com/office/powerpoint/2010/main" val="1571737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dirty="0">
                <a:latin typeface="Candara" charset="0"/>
              </a:rPr>
              <a:t>U</a:t>
            </a:r>
            <a:r>
              <a:rPr lang="en-US" dirty="0" smtClean="0">
                <a:latin typeface="Candara" charset="0"/>
              </a:rPr>
              <a:t>seful global data </a:t>
            </a:r>
            <a:r>
              <a:rPr lang="en-US" dirty="0" smtClean="0">
                <a:latin typeface="Candara" charset="0"/>
              </a:rPr>
              <a:t>sources</a:t>
            </a:r>
            <a:endParaRPr lang="en-US" dirty="0">
              <a:latin typeface="Candar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9307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216A9B"/>
                </a:solidFill>
                <a:hlinkClick r:id="rId2"/>
              </a:rPr>
              <a:t>World Bank: Understanding COVID through data</a:t>
            </a:r>
            <a:endParaRPr lang="en-US" dirty="0">
              <a:solidFill>
                <a:srgbClr val="343434"/>
              </a:solidFill>
              <a:hlinkClick r:id="rId3"/>
            </a:endParaRPr>
          </a:p>
          <a:p>
            <a:r>
              <a:rPr lang="en-US" dirty="0">
                <a:solidFill>
                  <a:srgbClr val="343434"/>
                </a:solidFill>
                <a:hlinkClick r:id="rId4"/>
              </a:rPr>
              <a:t>International Monetary Fund: World Economic Outlook Database (April 2020)</a:t>
            </a:r>
            <a:endParaRPr lang="en-US" dirty="0">
              <a:solidFill>
                <a:srgbClr val="343434"/>
              </a:solidFill>
              <a:hlinkClick r:id="rId5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5"/>
              </a:rPr>
              <a:t>World </a:t>
            </a:r>
            <a:r>
              <a:rPr lang="en-US" dirty="0">
                <a:solidFill>
                  <a:srgbClr val="216A9B"/>
                </a:solidFill>
                <a:hlinkClick r:id="rId5"/>
              </a:rPr>
              <a:t>Health Organization: </a:t>
            </a:r>
            <a:r>
              <a:rPr lang="en-US" dirty="0" smtClean="0">
                <a:solidFill>
                  <a:srgbClr val="216A9B"/>
                </a:solidFill>
                <a:hlinkClick r:id="rId5"/>
              </a:rPr>
              <a:t>Coronavirus</a:t>
            </a:r>
          </a:p>
          <a:p>
            <a:r>
              <a:rPr lang="en-US" dirty="0" smtClean="0">
                <a:solidFill>
                  <a:srgbClr val="216A9B"/>
                </a:solidFill>
                <a:hlinkClick r:id="rId6"/>
              </a:rPr>
              <a:t>World Trade Organization data (including tariffs on COVID-related products)</a:t>
            </a:r>
            <a:endParaRPr lang="en-US" dirty="0" smtClean="0">
              <a:solidFill>
                <a:srgbClr val="216A9B"/>
              </a:solidFill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7"/>
              </a:rPr>
              <a:t>European Commission: EU Economic Databases and Statistics</a:t>
            </a:r>
            <a:endParaRPr lang="en-US" dirty="0" smtClean="0">
              <a:solidFill>
                <a:srgbClr val="216A9B"/>
              </a:solidFill>
              <a:hlinkClick r:id="rId5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8"/>
              </a:rPr>
              <a:t>Google </a:t>
            </a:r>
            <a:r>
              <a:rPr lang="en-US" dirty="0">
                <a:solidFill>
                  <a:srgbClr val="216A9B"/>
                </a:solidFill>
                <a:hlinkClick r:id="rId8"/>
              </a:rPr>
              <a:t>Doc with verified COVID-19 data sources</a:t>
            </a:r>
            <a:r>
              <a:rPr lang="en-US" dirty="0">
                <a:solidFill>
                  <a:srgbClr val="216A9B"/>
                </a:solidFill>
              </a:rPr>
              <a:t> (Created by Geoff </a:t>
            </a:r>
            <a:r>
              <a:rPr lang="en-US" dirty="0" err="1">
                <a:solidFill>
                  <a:srgbClr val="216A9B"/>
                </a:solidFill>
              </a:rPr>
              <a:t>Hing</a:t>
            </a:r>
            <a:r>
              <a:rPr lang="en-US" dirty="0">
                <a:solidFill>
                  <a:srgbClr val="216A9B"/>
                </a:solidFill>
              </a:rPr>
              <a:t>)</a:t>
            </a:r>
            <a:endParaRPr lang="en-US" dirty="0">
              <a:solidFill>
                <a:srgbClr val="343434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dirty="0" smtClean="0">
                <a:latin typeface="Candara" charset="0"/>
              </a:rPr>
              <a:t>Useful global data sources</a:t>
            </a:r>
            <a:endParaRPr lang="en-US" dirty="0">
              <a:latin typeface="Candar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9307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16A9B"/>
                </a:solidFill>
                <a:hlinkClick r:id="rId2"/>
              </a:rPr>
              <a:t>Associated Press: Coronavirus </a:t>
            </a:r>
            <a:r>
              <a:rPr lang="en-US" dirty="0" smtClean="0">
                <a:solidFill>
                  <a:srgbClr val="216A9B"/>
                </a:solidFill>
                <a:hlinkClick r:id="rId2"/>
              </a:rPr>
              <a:t>Datasets</a:t>
            </a:r>
          </a:p>
          <a:p>
            <a:r>
              <a:rPr lang="en-US" dirty="0" smtClean="0">
                <a:solidFill>
                  <a:srgbClr val="216A9B"/>
                </a:solidFill>
                <a:hlinkClick r:id="rId3"/>
              </a:rPr>
              <a:t>Worldometers.info: Coronavirus</a:t>
            </a:r>
            <a:endParaRPr lang="en-US" dirty="0">
              <a:solidFill>
                <a:srgbClr val="343434"/>
              </a:solidFill>
              <a:hlinkClick r:id="rId2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4"/>
              </a:rPr>
              <a:t>Data.World</a:t>
            </a:r>
            <a:r>
              <a:rPr lang="en-US" dirty="0">
                <a:solidFill>
                  <a:srgbClr val="216A9B"/>
                </a:solidFill>
                <a:hlinkClick r:id="rId4"/>
              </a:rPr>
              <a:t>: Coronavirus and COVID-19 Data Resource Hub</a:t>
            </a:r>
            <a:endParaRPr lang="en-US" dirty="0">
              <a:solidFill>
                <a:srgbClr val="343434"/>
              </a:solidFill>
              <a:hlinkClick r:id="rId4"/>
            </a:endParaRPr>
          </a:p>
          <a:p>
            <a:r>
              <a:rPr lang="en-US" dirty="0">
                <a:solidFill>
                  <a:srgbClr val="216A9B"/>
                </a:solidFill>
                <a:hlinkClick r:id="rId5"/>
              </a:rPr>
              <a:t>Data.World: COVID-19 </a:t>
            </a:r>
            <a:r>
              <a:rPr lang="en-US" dirty="0" smtClean="0">
                <a:solidFill>
                  <a:srgbClr val="216A9B"/>
                </a:solidFill>
                <a:hlinkClick r:id="rId5"/>
              </a:rPr>
              <a:t>Datasets</a:t>
            </a:r>
          </a:p>
          <a:p>
            <a:r>
              <a:rPr lang="en-US" dirty="0">
                <a:solidFill>
                  <a:srgbClr val="216A9B"/>
                </a:solidFill>
                <a:hlinkClick r:id="rId6"/>
              </a:rPr>
              <a:t>Global Health Security Index</a:t>
            </a:r>
            <a:endParaRPr lang="en-US" dirty="0">
              <a:solidFill>
                <a:srgbClr val="343434"/>
              </a:solidFill>
              <a:hlinkClick r:id="rId7"/>
            </a:endParaRPr>
          </a:p>
          <a:p>
            <a:r>
              <a:rPr lang="en-US" dirty="0">
                <a:solidFill>
                  <a:srgbClr val="216A9B"/>
                </a:solidFill>
                <a:hlinkClick r:id="rId8"/>
              </a:rPr>
              <a:t>U.S. Agency for International Development: Emerging Pandemic Threats Fact Sheet</a:t>
            </a:r>
            <a:endParaRPr lang="en-US" dirty="0">
              <a:solidFill>
                <a:srgbClr val="343434"/>
              </a:solidFill>
              <a:hlinkClick r:id="rId8"/>
            </a:endParaRPr>
          </a:p>
          <a:p>
            <a:endParaRPr lang="en-US" dirty="0">
              <a:solidFill>
                <a:srgbClr val="343434"/>
              </a:solidFill>
              <a:latin typeface="LibreFranklin-Regular"/>
              <a:hlinkClick r:id="rId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930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dirty="0" smtClean="0">
                <a:latin typeface="Candara" charset="0"/>
              </a:rPr>
              <a:t>CDC sources</a:t>
            </a:r>
            <a:endParaRPr lang="en-US" dirty="0">
              <a:latin typeface="Candar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9307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16A9B"/>
                </a:solidFill>
                <a:hlinkClick r:id="rId2"/>
              </a:rPr>
              <a:t>U.S. Centers for Disease Control: </a:t>
            </a:r>
            <a:r>
              <a:rPr lang="en-US" dirty="0">
                <a:solidFill>
                  <a:srgbClr val="216A9B"/>
                </a:solidFill>
                <a:hlinkClick r:id="rId2"/>
              </a:rPr>
              <a:t>Coronavirus Situation Summary and Resources</a:t>
            </a:r>
            <a:endParaRPr lang="en-US" dirty="0">
              <a:solidFill>
                <a:srgbClr val="343434"/>
              </a:solidFill>
              <a:hlinkClick r:id="rId2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3"/>
              </a:rPr>
              <a:t>U.S. Centers for Disease Control: </a:t>
            </a:r>
            <a:r>
              <a:rPr lang="en-US" dirty="0">
                <a:solidFill>
                  <a:srgbClr val="216A9B"/>
                </a:solidFill>
                <a:hlinkClick r:id="rId3"/>
              </a:rPr>
              <a:t>COVIDView – A Weekly Surveillance of COVID-19 Activity</a:t>
            </a:r>
            <a:endParaRPr lang="en-US" dirty="0">
              <a:solidFill>
                <a:srgbClr val="343434"/>
              </a:solidFill>
              <a:hlinkClick r:id="rId3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4"/>
              </a:rPr>
              <a:t>U.S. Centers for Disease Control: </a:t>
            </a:r>
            <a:r>
              <a:rPr lang="en-US" dirty="0">
                <a:solidFill>
                  <a:srgbClr val="216A9B"/>
                </a:solidFill>
                <a:hlinkClick r:id="rId4"/>
              </a:rPr>
              <a:t>Agency for Toxic Substances and Disease Registry</a:t>
            </a:r>
            <a:endParaRPr lang="en-US" dirty="0">
              <a:solidFill>
                <a:srgbClr val="343434"/>
              </a:solidFill>
              <a:hlinkClick r:id="rId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242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andara" charset="0"/>
              </a:rPr>
              <a:t>I came to Tsinghua University in September 2013</a:t>
            </a:r>
          </a:p>
        </p:txBody>
      </p:sp>
      <p:sp>
        <p:nvSpPr>
          <p:cNvPr id="34818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37487"/>
            <a:ext cx="8382000" cy="2243913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sz="2000" i="1" dirty="0">
                <a:latin typeface="Candara" charset="0"/>
              </a:rPr>
              <a:t>Director, China programs, International Center for Journalists</a:t>
            </a:r>
          </a:p>
          <a:p>
            <a:pPr>
              <a:lnSpc>
                <a:spcPct val="70000"/>
              </a:lnSpc>
            </a:pPr>
            <a:r>
              <a:rPr lang="en-US" sz="2000" i="1" dirty="0">
                <a:latin typeface="Candara" charset="0"/>
              </a:rPr>
              <a:t>Co-Director, Global Business Journalism Program</a:t>
            </a:r>
          </a:p>
          <a:p>
            <a:r>
              <a:rPr lang="en-US" sz="2000" i="1" dirty="0">
                <a:latin typeface="Candara" charset="0"/>
              </a:rPr>
              <a:t>Visiting professor, Tsinghua University, teaching Multimedia Reporting, Data Journalism, Advanced News Writing, and U.S. Media </a:t>
            </a:r>
            <a:r>
              <a:rPr lang="en-US" sz="2000" i="1" dirty="0" smtClean="0">
                <a:latin typeface="Candara" charset="0"/>
              </a:rPr>
              <a:t>Culture</a:t>
            </a:r>
          </a:p>
          <a:p>
            <a:pPr>
              <a:lnSpc>
                <a:spcPct val="70000"/>
              </a:lnSpc>
            </a:pPr>
            <a:r>
              <a:rPr lang="en-US" sz="2000" i="1" dirty="0" smtClean="0">
                <a:latin typeface="Candara" charset="0"/>
              </a:rPr>
              <a:t>Author, “Multimedia Reporting” (Springer, 2019)</a:t>
            </a:r>
            <a:endParaRPr lang="en-US" sz="2000" i="1" dirty="0">
              <a:latin typeface="Candara" charset="0"/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813" y="3681413"/>
            <a:ext cx="3036887" cy="304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 descr="Screen Shot 2014-04-04 at 12.14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013" y="3581400"/>
            <a:ext cx="43973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>
                <a:latin typeface="Candara" charset="0"/>
              </a:rPr>
              <a:t>Some useful databases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9307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16A9B"/>
                </a:solidFill>
                <a:hlinkClick r:id="rId2"/>
              </a:rPr>
              <a:t>Johns Hopkins Coronavirus Data</a:t>
            </a:r>
            <a:endParaRPr lang="en-US" dirty="0">
              <a:solidFill>
                <a:srgbClr val="216A9B"/>
              </a:solidFill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3"/>
              </a:rPr>
              <a:t>Imperial </a:t>
            </a:r>
            <a:r>
              <a:rPr lang="en-US" dirty="0">
                <a:solidFill>
                  <a:srgbClr val="216A9B"/>
                </a:solidFill>
                <a:hlinkClick r:id="rId3"/>
              </a:rPr>
              <a:t>College London: COVID-19 Reports</a:t>
            </a:r>
            <a:endParaRPr lang="en-US" dirty="0">
              <a:solidFill>
                <a:srgbClr val="343434"/>
              </a:solidFill>
              <a:hlinkClick r:id="rId3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4"/>
              </a:rPr>
              <a:t>Corona </a:t>
            </a:r>
            <a:r>
              <a:rPr lang="en-US" dirty="0">
                <a:solidFill>
                  <a:srgbClr val="216A9B"/>
                </a:solidFill>
                <a:hlinkClick r:id="rId4"/>
              </a:rPr>
              <a:t>data scraper (a collection of verified datasets</a:t>
            </a:r>
            <a:r>
              <a:rPr lang="en-US" dirty="0" smtClean="0">
                <a:solidFill>
                  <a:srgbClr val="216A9B"/>
                </a:solidFill>
                <a:hlinkClick r:id="rId4"/>
              </a:rPr>
              <a:t>)</a:t>
            </a:r>
            <a:endParaRPr lang="en-US" dirty="0">
              <a:solidFill>
                <a:srgbClr val="343434"/>
              </a:solidFill>
              <a:hlinkClick r:id="rId5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6"/>
              </a:rPr>
              <a:t>COVID19 </a:t>
            </a:r>
            <a:r>
              <a:rPr lang="en-US" dirty="0">
                <a:solidFill>
                  <a:srgbClr val="216A9B"/>
                </a:solidFill>
                <a:hlinkClick r:id="rId6"/>
              </a:rPr>
              <a:t>Tracker</a:t>
            </a:r>
            <a:endParaRPr lang="en-US" dirty="0">
              <a:solidFill>
                <a:srgbClr val="343434"/>
              </a:solidFill>
              <a:hlinkClick r:id="rId6"/>
            </a:endParaRPr>
          </a:p>
          <a:p>
            <a:pPr lvl="1"/>
            <a:r>
              <a:rPr lang="en-US" dirty="0" smtClean="0">
                <a:solidFill>
                  <a:srgbClr val="343434"/>
                </a:solidFill>
              </a:rPr>
              <a:t>Testing data from the 50 United States plus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403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charset="0"/>
              </a:rPr>
              <a:t>Some useful </a:t>
            </a:r>
            <a:r>
              <a:rPr lang="en-US" dirty="0" smtClean="0">
                <a:latin typeface="Candara" charset="0"/>
              </a:rPr>
              <a:t>mapping resources</a:t>
            </a:r>
            <a:endParaRPr lang="en-US" dirty="0">
              <a:latin typeface="Candar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573213" y="1762125"/>
            <a:ext cx="7570787" cy="493077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343434"/>
              </a:solidFill>
              <a:latin typeface="LibreFranklin-Regular"/>
              <a:hlinkClick r:id="rId2"/>
            </a:endParaRPr>
          </a:p>
          <a:p>
            <a:endParaRPr lang="en-US" dirty="0"/>
          </a:p>
        </p:txBody>
      </p:sp>
      <p:pic>
        <p:nvPicPr>
          <p:cNvPr id="2" name="Picture 1" descr="Screen Shot 2020-04-30 at 9.55.1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9208"/>
            <a:ext cx="9144000" cy="50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620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dirty="0">
                <a:latin typeface="Candara" charset="0"/>
              </a:rPr>
              <a:t>Some useful </a:t>
            </a:r>
            <a:r>
              <a:rPr lang="en-US" dirty="0" smtClean="0">
                <a:latin typeface="Candara" charset="0"/>
              </a:rPr>
              <a:t>mapping resources</a:t>
            </a:r>
            <a:endParaRPr lang="en-US" dirty="0">
              <a:latin typeface="Candar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9307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16A9B"/>
                </a:solidFill>
                <a:hlinkClick r:id="rId2"/>
              </a:rPr>
              <a:t>Washington Post: Mapping the worldwide spread of the coronavirus</a:t>
            </a:r>
            <a:endParaRPr lang="en-US" dirty="0" smtClean="0">
              <a:solidFill>
                <a:srgbClr val="216A9B"/>
              </a:solidFill>
              <a:hlinkClick r:id="rId3"/>
            </a:endParaRPr>
          </a:p>
          <a:p>
            <a:r>
              <a:rPr lang="en-US" dirty="0">
                <a:solidFill>
                  <a:srgbClr val="216A9B"/>
                </a:solidFill>
                <a:hlinkClick r:id="rId4"/>
              </a:rPr>
              <a:t>NY Times Graphics: Tracking the Global Outbreak</a:t>
            </a:r>
          </a:p>
          <a:p>
            <a:r>
              <a:rPr lang="en-US" dirty="0">
                <a:solidFill>
                  <a:srgbClr val="216A9B"/>
                </a:solidFill>
                <a:hlinkClick r:id="rId3"/>
              </a:rPr>
              <a:t>Johns Hopkins Coronavirus Map</a:t>
            </a:r>
          </a:p>
          <a:p>
            <a:r>
              <a:rPr lang="en-US" dirty="0" smtClean="0">
                <a:solidFill>
                  <a:srgbClr val="216A9B"/>
                </a:solidFill>
                <a:hlinkClick r:id="rId5"/>
              </a:rPr>
              <a:t>Global </a:t>
            </a:r>
            <a:r>
              <a:rPr lang="en-US" dirty="0" smtClean="0">
                <a:solidFill>
                  <a:srgbClr val="216A9B"/>
                </a:solidFill>
                <a:hlinkClick r:id="rId5"/>
              </a:rPr>
              <a:t>map with cases down to county levels</a:t>
            </a:r>
            <a:endParaRPr lang="en-US" dirty="0" smtClean="0">
              <a:solidFill>
                <a:srgbClr val="216A9B"/>
              </a:solidFill>
            </a:endParaRPr>
          </a:p>
          <a:p>
            <a:pPr lvl="1"/>
            <a:r>
              <a:rPr lang="en-US" dirty="0" smtClean="0">
                <a:solidFill>
                  <a:srgbClr val="216A9B"/>
                </a:solidFill>
                <a:hlinkClick r:id="rId5"/>
              </a:rPr>
              <a:t>Sickly: See where people are sick near you</a:t>
            </a:r>
            <a:endParaRPr lang="en-US" dirty="0" smtClean="0">
              <a:solidFill>
                <a:srgbClr val="216A9B"/>
              </a:solidFill>
              <a:hlinkClick r:id="rId6"/>
            </a:endParaRPr>
          </a:p>
          <a:p>
            <a:endParaRPr lang="en-US" dirty="0">
              <a:solidFill>
                <a:srgbClr val="343434"/>
              </a:solidFill>
              <a:latin typeface="LibreFranklin-Regular"/>
              <a:hlinkClick r:id="rId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03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dirty="0">
                <a:latin typeface="Candara" charset="0"/>
              </a:rPr>
              <a:t>Some useful </a:t>
            </a:r>
            <a:r>
              <a:rPr lang="en-US" dirty="0" smtClean="0">
                <a:latin typeface="Candara" charset="0"/>
              </a:rPr>
              <a:t>European </a:t>
            </a:r>
            <a:r>
              <a:rPr lang="en-US" dirty="0" smtClean="0">
                <a:latin typeface="Candara" charset="0"/>
              </a:rPr>
              <a:t/>
            </a:r>
            <a:br>
              <a:rPr lang="en-US" dirty="0" smtClean="0">
                <a:latin typeface="Candara" charset="0"/>
              </a:rPr>
            </a:br>
            <a:r>
              <a:rPr lang="en-US" dirty="0" smtClean="0">
                <a:latin typeface="Candara" charset="0"/>
              </a:rPr>
              <a:t>data </a:t>
            </a:r>
            <a:r>
              <a:rPr lang="en-US" dirty="0" smtClean="0">
                <a:latin typeface="Candara" charset="0"/>
              </a:rPr>
              <a:t>resources</a:t>
            </a:r>
            <a:endParaRPr lang="en-US" dirty="0">
              <a:latin typeface="Candar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3" y="1762125"/>
            <a:ext cx="7570787" cy="49307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16A9B"/>
                </a:solidFill>
                <a:hlinkClick r:id="rId2"/>
              </a:rPr>
              <a:t>European </a:t>
            </a:r>
            <a:r>
              <a:rPr lang="en-US" dirty="0">
                <a:solidFill>
                  <a:srgbClr val="216A9B"/>
                </a:solidFill>
                <a:hlinkClick r:id="rId2"/>
              </a:rPr>
              <a:t>Centre for Disease Prevention</a:t>
            </a:r>
            <a:endParaRPr lang="en-US" dirty="0">
              <a:solidFill>
                <a:srgbClr val="216A9B"/>
              </a:solidFill>
            </a:endParaRPr>
          </a:p>
          <a:p>
            <a:pPr lvl="1"/>
            <a:r>
              <a:rPr lang="en-US" dirty="0">
                <a:solidFill>
                  <a:srgbClr val="216A9B"/>
                </a:solidFill>
                <a:hlinkClick r:id="rId3"/>
              </a:rPr>
              <a:t>Data Drum: COVID-19 Data</a:t>
            </a:r>
            <a:endParaRPr lang="en-US" dirty="0">
              <a:solidFill>
                <a:srgbClr val="343434"/>
              </a:solidFill>
              <a:hlinkClick r:id="rId3"/>
            </a:endParaRPr>
          </a:p>
          <a:p>
            <a:pPr lvl="2"/>
            <a:r>
              <a:rPr lang="en-US" dirty="0">
                <a:solidFill>
                  <a:srgbClr val="343434"/>
                </a:solidFill>
              </a:rPr>
              <a:t>Available as an app for mobile devices</a:t>
            </a:r>
            <a:r>
              <a:rPr lang="en-US" dirty="0" smtClean="0">
                <a:solidFill>
                  <a:srgbClr val="343434"/>
                </a:solidFill>
              </a:rPr>
              <a:t>.</a:t>
            </a:r>
            <a:endParaRPr lang="en-US" dirty="0">
              <a:solidFill>
                <a:srgbClr val="343434"/>
              </a:solidFill>
              <a:hlinkClick r:id="rId4"/>
            </a:endParaRPr>
          </a:p>
          <a:p>
            <a:r>
              <a:rPr lang="en-US" dirty="0" smtClean="0">
                <a:solidFill>
                  <a:srgbClr val="216A9B"/>
                </a:solidFill>
                <a:hlinkClick r:id="rId5"/>
              </a:rPr>
              <a:t>European </a:t>
            </a:r>
            <a:r>
              <a:rPr lang="en-US" dirty="0">
                <a:solidFill>
                  <a:srgbClr val="216A9B"/>
                </a:solidFill>
                <a:hlinkClick r:id="rId5"/>
              </a:rPr>
              <a:t>Centre for Disease Prevention: COVID-19</a:t>
            </a:r>
            <a:endParaRPr lang="en-US" dirty="0">
              <a:solidFill>
                <a:srgbClr val="343434"/>
              </a:solidFill>
              <a:hlinkClick r:id="rId5"/>
            </a:endParaRPr>
          </a:p>
          <a:p>
            <a:r>
              <a:rPr lang="en-US" dirty="0">
                <a:solidFill>
                  <a:srgbClr val="216A9B"/>
                </a:solidFill>
                <a:hlinkClick r:id="rId4"/>
              </a:rPr>
              <a:t>London School of Hygiene and Tropical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173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dirty="0">
                <a:latin typeface="Candara" charset="0"/>
              </a:rPr>
              <a:t>Some </a:t>
            </a:r>
            <a:r>
              <a:rPr lang="en-US" dirty="0" smtClean="0">
                <a:latin typeface="Candara" charset="0"/>
              </a:rPr>
              <a:t>relevant datasets</a:t>
            </a:r>
            <a:endParaRPr lang="en-US" dirty="0">
              <a:latin typeface="Candar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92163" y="1774825"/>
            <a:ext cx="3565525" cy="50831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/>
              <a:t>Gross Domestic Product</a:t>
            </a:r>
          </a:p>
          <a:p>
            <a:pPr>
              <a:defRPr/>
            </a:pPr>
            <a:r>
              <a:rPr lang="en-US" b="1" dirty="0"/>
              <a:t>Industrial output</a:t>
            </a:r>
          </a:p>
          <a:p>
            <a:pPr lvl="1">
              <a:defRPr/>
            </a:pPr>
            <a:r>
              <a:rPr lang="en-US" dirty="0" err="1"/>
              <a:t>Sectoral</a:t>
            </a:r>
            <a:r>
              <a:rPr lang="en-US" dirty="0"/>
              <a:t> output</a:t>
            </a:r>
          </a:p>
          <a:p>
            <a:pPr>
              <a:defRPr/>
            </a:pPr>
            <a:r>
              <a:rPr lang="en-US" b="1" dirty="0"/>
              <a:t>Industrial orders</a:t>
            </a:r>
          </a:p>
          <a:p>
            <a:pPr lvl="1">
              <a:defRPr/>
            </a:pPr>
            <a:r>
              <a:rPr lang="en-US" dirty="0" err="1"/>
              <a:t>Sectoral</a:t>
            </a:r>
            <a:r>
              <a:rPr lang="en-US" dirty="0"/>
              <a:t> orders</a:t>
            </a:r>
          </a:p>
          <a:p>
            <a:pPr>
              <a:defRPr/>
            </a:pPr>
            <a:r>
              <a:rPr lang="en-US" b="1" dirty="0"/>
              <a:t>The labor force</a:t>
            </a:r>
          </a:p>
          <a:p>
            <a:pPr lvl="1">
              <a:defRPr/>
            </a:pPr>
            <a:r>
              <a:rPr lang="en-US" dirty="0"/>
              <a:t>Employment</a:t>
            </a:r>
          </a:p>
          <a:p>
            <a:pPr lvl="1">
              <a:defRPr/>
            </a:pPr>
            <a:r>
              <a:rPr lang="en-US" dirty="0" smtClean="0"/>
              <a:t>Unemployment</a:t>
            </a:r>
          </a:p>
          <a:p>
            <a:pPr lvl="1">
              <a:defRPr/>
            </a:pPr>
            <a:r>
              <a:rPr lang="en-US" dirty="0" smtClean="0"/>
              <a:t>Average weekly hours</a:t>
            </a:r>
          </a:p>
          <a:p>
            <a:pPr lvl="1">
              <a:defRPr/>
            </a:pPr>
            <a:r>
              <a:rPr lang="en-US" dirty="0" smtClean="0"/>
              <a:t>Productivity</a:t>
            </a:r>
            <a:endParaRPr lang="en-US" dirty="0"/>
          </a:p>
          <a:p>
            <a:pPr lvl="1">
              <a:defRPr/>
            </a:pPr>
            <a:r>
              <a:rPr lang="en-US" dirty="0" err="1"/>
              <a:t>Sectoral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67263" y="1774825"/>
            <a:ext cx="3565525" cy="46799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 smtClean="0"/>
              <a:t>Consumer confidence</a:t>
            </a:r>
          </a:p>
          <a:p>
            <a:pPr>
              <a:defRPr/>
            </a:pPr>
            <a:r>
              <a:rPr lang="en-US" b="1" dirty="0" smtClean="0"/>
              <a:t>Financial </a:t>
            </a:r>
            <a:r>
              <a:rPr lang="en-US" b="1" dirty="0"/>
              <a:t>data series</a:t>
            </a:r>
          </a:p>
          <a:p>
            <a:pPr lvl="1">
              <a:defRPr/>
            </a:pPr>
            <a:r>
              <a:rPr lang="en-US" dirty="0"/>
              <a:t>Money supply</a:t>
            </a:r>
          </a:p>
          <a:p>
            <a:pPr lvl="1">
              <a:defRPr/>
            </a:pPr>
            <a:r>
              <a:rPr lang="en-US" dirty="0"/>
              <a:t>Interest rates</a:t>
            </a:r>
          </a:p>
          <a:p>
            <a:pPr lvl="1">
              <a:defRPr/>
            </a:pPr>
            <a:r>
              <a:rPr lang="en-US" dirty="0"/>
              <a:t>Exchange </a:t>
            </a:r>
            <a:r>
              <a:rPr lang="en-US" dirty="0" smtClean="0"/>
              <a:t>rates</a:t>
            </a:r>
          </a:p>
          <a:p>
            <a:pPr lvl="1">
              <a:defRPr/>
            </a:pPr>
            <a:r>
              <a:rPr lang="en-US" dirty="0" smtClean="0"/>
              <a:t>International </a:t>
            </a:r>
            <a:r>
              <a:rPr lang="en-US" dirty="0"/>
              <a:t>financial </a:t>
            </a:r>
            <a:r>
              <a:rPr lang="en-US" dirty="0" smtClean="0"/>
              <a:t>flows</a:t>
            </a:r>
            <a:endParaRPr lang="en-US" dirty="0"/>
          </a:p>
          <a:p>
            <a:pPr>
              <a:defRPr/>
            </a:pPr>
            <a:r>
              <a:rPr lang="en-US" b="1" dirty="0" smtClean="0"/>
              <a:t>Trade</a:t>
            </a:r>
          </a:p>
          <a:p>
            <a:pPr lvl="1">
              <a:defRPr/>
            </a:pPr>
            <a:r>
              <a:rPr lang="en-US" dirty="0" smtClean="0"/>
              <a:t>International trade in goods and services</a:t>
            </a:r>
          </a:p>
          <a:p>
            <a:pPr lvl="1">
              <a:defRPr/>
            </a:pPr>
            <a:r>
              <a:rPr lang="en-US" dirty="0" smtClean="0"/>
              <a:t>Balances on current accounts</a:t>
            </a:r>
            <a:endParaRPr lang="en-US" dirty="0"/>
          </a:p>
          <a:p>
            <a:pPr lvl="1">
              <a:defRPr/>
            </a:pPr>
            <a:r>
              <a:rPr lang="en-US" dirty="0" err="1"/>
              <a:t>Sectoral</a:t>
            </a:r>
            <a:r>
              <a:rPr lang="en-US" dirty="0"/>
              <a:t> data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92163" y="1774825"/>
            <a:ext cx="3565525" cy="4784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 smtClean="0"/>
              <a:t>Income and wealth</a:t>
            </a:r>
          </a:p>
          <a:p>
            <a:pPr lvl="1">
              <a:defRPr/>
            </a:pPr>
            <a:r>
              <a:rPr lang="en-US" dirty="0" smtClean="0"/>
              <a:t>Personal income</a:t>
            </a:r>
          </a:p>
          <a:p>
            <a:pPr lvl="1">
              <a:defRPr/>
            </a:pPr>
            <a:r>
              <a:rPr lang="en-US" dirty="0" smtClean="0"/>
              <a:t>Disposable income</a:t>
            </a:r>
          </a:p>
          <a:p>
            <a:pPr lvl="1">
              <a:defRPr/>
            </a:pPr>
            <a:r>
              <a:rPr lang="en-US" dirty="0" smtClean="0"/>
              <a:t>Household income</a:t>
            </a:r>
          </a:p>
          <a:p>
            <a:pPr lvl="1">
              <a:defRPr/>
            </a:pPr>
            <a:r>
              <a:rPr lang="en-US" dirty="0" smtClean="0"/>
              <a:t>Household wealth</a:t>
            </a:r>
          </a:p>
          <a:p>
            <a:pPr lvl="1">
              <a:defRPr/>
            </a:pPr>
            <a:r>
              <a:rPr lang="en-US" dirty="0" smtClean="0"/>
              <a:t>Poverty</a:t>
            </a:r>
          </a:p>
          <a:p>
            <a:pPr>
              <a:defRPr/>
            </a:pPr>
            <a:r>
              <a:rPr lang="en-US" b="1" dirty="0" smtClean="0"/>
              <a:t>Debt</a:t>
            </a:r>
          </a:p>
          <a:p>
            <a:pPr lvl="1">
              <a:defRPr/>
            </a:pPr>
            <a:r>
              <a:rPr lang="en-US" dirty="0" smtClean="0"/>
              <a:t>Personal</a:t>
            </a:r>
          </a:p>
          <a:p>
            <a:pPr lvl="1">
              <a:defRPr/>
            </a:pPr>
            <a:r>
              <a:rPr lang="en-US" dirty="0" smtClean="0"/>
              <a:t>Consumer</a:t>
            </a:r>
          </a:p>
          <a:p>
            <a:pPr lvl="1">
              <a:defRPr/>
            </a:pPr>
            <a:r>
              <a:rPr lang="en-US" dirty="0" smtClean="0"/>
              <a:t>Corporate</a:t>
            </a:r>
          </a:p>
          <a:p>
            <a:pPr lvl="1">
              <a:defRPr/>
            </a:pPr>
            <a:r>
              <a:rPr lang="en-US" dirty="0" smtClean="0"/>
              <a:t>Government</a:t>
            </a:r>
          </a:p>
          <a:p>
            <a:pPr lvl="2">
              <a:defRPr/>
            </a:pPr>
            <a:r>
              <a:rPr lang="en-US" dirty="0" smtClean="0"/>
              <a:t>National</a:t>
            </a:r>
          </a:p>
          <a:p>
            <a:pPr lvl="2">
              <a:defRPr/>
            </a:pPr>
            <a:r>
              <a:rPr lang="en-US" dirty="0" smtClean="0"/>
              <a:t>Regional/local</a:t>
            </a:r>
            <a:endParaRPr lang="en-US" dirty="0"/>
          </a:p>
        </p:txBody>
      </p:sp>
      <p:sp>
        <p:nvSpPr>
          <p:cNvPr id="225282" name="Title 3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dirty="0">
                <a:latin typeface="Candara" charset="0"/>
              </a:rPr>
              <a:t>Some </a:t>
            </a:r>
            <a:r>
              <a:rPr lang="en-US" dirty="0" smtClean="0">
                <a:latin typeface="Candara" charset="0"/>
              </a:rPr>
              <a:t>relevant datasets</a:t>
            </a:r>
            <a:endParaRPr lang="en-US" dirty="0">
              <a:latin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67263" y="1774825"/>
            <a:ext cx="3973512" cy="4784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 smtClean="0"/>
              <a:t>Tax data</a:t>
            </a:r>
          </a:p>
          <a:p>
            <a:pPr>
              <a:defRPr/>
            </a:pPr>
            <a:r>
              <a:rPr lang="en-US" b="1" dirty="0" smtClean="0"/>
              <a:t>Investment</a:t>
            </a:r>
          </a:p>
          <a:p>
            <a:pPr lvl="1">
              <a:defRPr/>
            </a:pPr>
            <a:r>
              <a:rPr lang="en-US" dirty="0" smtClean="0"/>
              <a:t>Non-residential investment</a:t>
            </a:r>
          </a:p>
          <a:p>
            <a:pPr lvl="1">
              <a:defRPr/>
            </a:pPr>
            <a:r>
              <a:rPr lang="en-US" dirty="0" smtClean="0"/>
              <a:t>Residential investment</a:t>
            </a:r>
          </a:p>
          <a:p>
            <a:pPr>
              <a:defRPr/>
            </a:pPr>
            <a:r>
              <a:rPr lang="en-US" b="1" dirty="0" smtClean="0"/>
              <a:t>Personal savings</a:t>
            </a:r>
          </a:p>
          <a:p>
            <a:pPr>
              <a:defRPr/>
            </a:pPr>
            <a:r>
              <a:rPr lang="en-US" b="1" dirty="0" smtClean="0"/>
              <a:t>Personal consumption</a:t>
            </a:r>
          </a:p>
          <a:p>
            <a:pPr>
              <a:defRPr/>
            </a:pPr>
            <a:r>
              <a:rPr lang="en-US" b="1" dirty="0" smtClean="0"/>
              <a:t>Standard of living</a:t>
            </a:r>
          </a:p>
          <a:p>
            <a:pPr>
              <a:defRPr/>
            </a:pPr>
            <a:r>
              <a:rPr lang="en-US" b="1" dirty="0" smtClean="0"/>
              <a:t>Profits</a:t>
            </a:r>
          </a:p>
          <a:p>
            <a:pPr lvl="1">
              <a:defRPr/>
            </a:pPr>
            <a:r>
              <a:rPr lang="en-US" dirty="0" smtClean="0"/>
              <a:t>Corporate profits</a:t>
            </a:r>
          </a:p>
          <a:p>
            <a:pPr lvl="1">
              <a:defRPr/>
            </a:pPr>
            <a:r>
              <a:rPr lang="en-US" dirty="0" smtClean="0"/>
              <a:t>Retail profits</a:t>
            </a: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67263" y="1774825"/>
            <a:ext cx="3973512" cy="4948238"/>
          </a:xfrm>
        </p:spPr>
        <p:txBody>
          <a:bodyPr/>
          <a:lstStyle/>
          <a:p>
            <a:r>
              <a:rPr lang="en-US" b="1">
                <a:latin typeface="Candara" charset="0"/>
              </a:rPr>
              <a:t>Energy</a:t>
            </a:r>
            <a:r>
              <a:rPr lang="en-US">
                <a:latin typeface="Candara" charset="0"/>
              </a:rPr>
              <a:t> </a:t>
            </a:r>
          </a:p>
          <a:p>
            <a:pPr lvl="1"/>
            <a:r>
              <a:rPr lang="en-US">
                <a:latin typeface="Candara" charset="0"/>
              </a:rPr>
              <a:t>Production</a:t>
            </a:r>
          </a:p>
          <a:p>
            <a:pPr lvl="1"/>
            <a:r>
              <a:rPr lang="en-US">
                <a:latin typeface="Candara" charset="0"/>
              </a:rPr>
              <a:t>Crude oil prices</a:t>
            </a:r>
          </a:p>
          <a:p>
            <a:pPr lvl="1"/>
            <a:r>
              <a:rPr lang="en-US">
                <a:latin typeface="Candara" charset="0"/>
              </a:rPr>
              <a:t>Imports/exports</a:t>
            </a:r>
          </a:p>
          <a:p>
            <a:r>
              <a:rPr lang="en-US" b="1">
                <a:latin typeface="Candara" charset="0"/>
              </a:rPr>
              <a:t>Inventories</a:t>
            </a:r>
          </a:p>
          <a:p>
            <a:r>
              <a:rPr lang="en-US" b="1">
                <a:latin typeface="Candara" charset="0"/>
              </a:rPr>
              <a:t>Credit card usage</a:t>
            </a:r>
          </a:p>
          <a:p>
            <a:r>
              <a:rPr lang="en-US" b="1">
                <a:latin typeface="Candara" charset="0"/>
              </a:rPr>
              <a:t>E-commerce</a:t>
            </a:r>
          </a:p>
        </p:txBody>
      </p:sp>
      <p:sp>
        <p:nvSpPr>
          <p:cNvPr id="224258" name="Title 3"/>
          <p:cNvSpPr>
            <a:spLocks noGrp="1"/>
          </p:cNvSpPr>
          <p:nvPr>
            <p:ph type="title"/>
          </p:nvPr>
        </p:nvSpPr>
        <p:spPr>
          <a:xfrm>
            <a:off x="0" y="419100"/>
            <a:ext cx="9144000" cy="1355725"/>
          </a:xfrm>
        </p:spPr>
        <p:txBody>
          <a:bodyPr/>
          <a:lstStyle/>
          <a:p>
            <a:r>
              <a:rPr lang="en-US">
                <a:latin typeface="Candara" charset="0"/>
              </a:rPr>
              <a:t>Some </a:t>
            </a:r>
            <a:r>
              <a:rPr lang="en-US" smtClean="0">
                <a:latin typeface="Candara" charset="0"/>
              </a:rPr>
              <a:t>relevant datasets</a:t>
            </a:r>
            <a:r>
              <a:rPr lang="en-US" dirty="0">
                <a:latin typeface="Candara" charset="0"/>
              </a:rPr>
              <a:t/>
            </a:r>
            <a:br>
              <a:rPr lang="en-US" dirty="0">
                <a:latin typeface="Candara" charset="0"/>
              </a:rPr>
            </a:br>
            <a:endParaRPr lang="en-US" sz="4400" dirty="0">
              <a:latin typeface="Candar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8775" y="1774825"/>
            <a:ext cx="4183063" cy="5083175"/>
          </a:xfrm>
        </p:spPr>
        <p:txBody>
          <a:bodyPr/>
          <a:lstStyle/>
          <a:p>
            <a:r>
              <a:rPr lang="en-US" b="1" dirty="0">
                <a:latin typeface="Candara" charset="0"/>
              </a:rPr>
              <a:t>Housing</a:t>
            </a:r>
          </a:p>
          <a:p>
            <a:pPr lvl="1"/>
            <a:r>
              <a:rPr lang="en-US" dirty="0">
                <a:latin typeface="Candara" charset="0"/>
              </a:rPr>
              <a:t>Housing prices</a:t>
            </a:r>
          </a:p>
          <a:p>
            <a:pPr lvl="1"/>
            <a:r>
              <a:rPr lang="en-US" dirty="0">
                <a:latin typeface="Candara" charset="0"/>
              </a:rPr>
              <a:t>Housing sales</a:t>
            </a:r>
          </a:p>
          <a:p>
            <a:pPr lvl="1"/>
            <a:r>
              <a:rPr lang="en-US" dirty="0">
                <a:latin typeface="Candara" charset="0"/>
              </a:rPr>
              <a:t>Housing starts</a:t>
            </a:r>
          </a:p>
          <a:p>
            <a:pPr lvl="1"/>
            <a:r>
              <a:rPr lang="en-US" dirty="0">
                <a:latin typeface="Candara" charset="0"/>
              </a:rPr>
              <a:t>Building permits</a:t>
            </a:r>
          </a:p>
          <a:p>
            <a:pPr lvl="1"/>
            <a:r>
              <a:rPr lang="en-US" dirty="0">
                <a:latin typeface="Candara" charset="0"/>
              </a:rPr>
              <a:t>Residential/commercial</a:t>
            </a:r>
          </a:p>
          <a:p>
            <a:r>
              <a:rPr lang="en-US" b="1" dirty="0">
                <a:latin typeface="Candara" charset="0"/>
              </a:rPr>
              <a:t>Agriculture</a:t>
            </a:r>
          </a:p>
          <a:p>
            <a:pPr lvl="1"/>
            <a:r>
              <a:rPr lang="en-US" dirty="0">
                <a:latin typeface="Candara" charset="0"/>
              </a:rPr>
              <a:t>Farm production</a:t>
            </a:r>
          </a:p>
          <a:p>
            <a:pPr lvl="1"/>
            <a:r>
              <a:rPr lang="en-US" dirty="0">
                <a:latin typeface="Candara" charset="0"/>
              </a:rPr>
              <a:t>Prices received by farmers</a:t>
            </a:r>
          </a:p>
          <a:p>
            <a:pPr lvl="1"/>
            <a:r>
              <a:rPr lang="en-US" dirty="0">
                <a:latin typeface="Candara" charset="0"/>
              </a:rPr>
              <a:t>Farm income</a:t>
            </a:r>
          </a:p>
          <a:p>
            <a:pPr lvl="1"/>
            <a:endParaRPr lang="en-US" dirty="0">
              <a:latin typeface="Candara" charset="0"/>
            </a:endParaRPr>
          </a:p>
        </p:txBody>
      </p:sp>
      <p:sp>
        <p:nvSpPr>
          <p:cNvPr id="224260" name="Title 1"/>
          <p:cNvSpPr txBox="1">
            <a:spLocks/>
          </p:cNvSpPr>
          <p:nvPr/>
        </p:nvSpPr>
        <p:spPr bwMode="auto">
          <a:xfrm>
            <a:off x="0" y="1242565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6000"/>
              </a:lnSpc>
            </a:pPr>
            <a:endParaRPr lang="en-US" sz="5400" dirty="0">
              <a:solidFill>
                <a:schemeClr val="tx2"/>
              </a:solidFill>
              <a:latin typeface="Candar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" y="4763"/>
            <a:ext cx="6775450" cy="1412875"/>
          </a:xfrm>
        </p:spPr>
        <p:txBody>
          <a:bodyPr/>
          <a:lstStyle/>
          <a:p>
            <a:pPr eaLnBrk="1" hangingPunct="1"/>
            <a:r>
              <a:rPr lang="en-US">
                <a:latin typeface="Candara" charset="0"/>
              </a:rPr>
              <a:t>How to contact me</a:t>
            </a:r>
          </a:p>
        </p:txBody>
      </p:sp>
      <p:pic>
        <p:nvPicPr>
          <p:cNvPr id="18440" name="Picture 8" descr="Rick and Rola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25" y="1524000"/>
            <a:ext cx="4573588" cy="2590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4267200"/>
            <a:ext cx="8077200" cy="24384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charset="0"/>
              <a:buNone/>
              <a:defRPr/>
            </a:pPr>
            <a:r>
              <a:rPr lang="en-US" b="1" dirty="0" smtClean="0">
                <a:solidFill>
                  <a:srgbClr val="9157D4"/>
                </a:solidFill>
                <a:ea typeface="+mn-ea"/>
                <a:cs typeface="+mn-cs"/>
                <a:hlinkClick r:id="rId3"/>
              </a:rPr>
              <a:t>rickdunham</a:t>
            </a:r>
            <a:r>
              <a:rPr lang="en-US" b="1" dirty="0">
                <a:solidFill>
                  <a:srgbClr val="9157D4"/>
                </a:solidFill>
                <a:ea typeface="+mn-ea"/>
                <a:cs typeface="+mn-cs"/>
                <a:hlinkClick r:id="rId3"/>
              </a:rPr>
              <a:t>@aol.com</a:t>
            </a:r>
            <a:endParaRPr lang="en-US" b="1" dirty="0">
              <a:solidFill>
                <a:srgbClr val="9157D4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charset="0"/>
              <a:buNone/>
              <a:defRPr/>
            </a:pPr>
            <a:r>
              <a:rPr lang="en-US" b="1" dirty="0">
                <a:solidFill>
                  <a:srgbClr val="9157D4"/>
                </a:solidFill>
                <a:ea typeface="+mn-ea"/>
                <a:cs typeface="+mn-cs"/>
                <a:hlinkClick r:id="rId4"/>
              </a:rPr>
              <a:t>rickdunham1@gmail.com</a:t>
            </a:r>
            <a:endParaRPr lang="en-US" b="1" dirty="0">
              <a:solidFill>
                <a:srgbClr val="9157D4"/>
              </a:solidFill>
              <a:ea typeface="+mn-ea"/>
              <a:cs typeface="+mn-cs"/>
            </a:endParaRPr>
          </a:p>
          <a:p>
            <a:pPr marL="0" indent="0">
              <a:buFont typeface="Candara" charset="0"/>
              <a:buNone/>
              <a:defRPr/>
            </a:pPr>
            <a:r>
              <a:rPr lang="en-US" b="1" dirty="0">
                <a:solidFill>
                  <a:srgbClr val="9157D4"/>
                </a:solidFill>
                <a:ea typeface="+mn-ea"/>
                <a:cs typeface="+mn-cs"/>
                <a:hlinkClick r:id="rId5"/>
              </a:rPr>
              <a:t>http://</a:t>
            </a:r>
            <a:r>
              <a:rPr lang="en-US" b="1" dirty="0" smtClean="0">
                <a:solidFill>
                  <a:srgbClr val="9157D4"/>
                </a:solidFill>
                <a:ea typeface="+mn-ea"/>
                <a:cs typeface="+mn-cs"/>
                <a:hlinkClick r:id="rId5"/>
              </a:rPr>
              <a:t>RickDunhamBlog.com</a:t>
            </a:r>
            <a:endParaRPr lang="en-US" b="1" dirty="0" smtClean="0">
              <a:solidFill>
                <a:srgbClr val="9157D4"/>
              </a:solidFill>
              <a:ea typeface="+mn-ea"/>
              <a:cs typeface="+mn-cs"/>
            </a:endParaRPr>
          </a:p>
          <a:p>
            <a:pPr marL="0" indent="0">
              <a:buFont typeface="Candara" charset="0"/>
              <a:buNone/>
              <a:defRPr/>
            </a:pPr>
            <a:r>
              <a:rPr lang="en-US" b="1" dirty="0" smtClean="0">
                <a:solidFill>
                  <a:srgbClr val="9157D4"/>
                </a:solidFill>
              </a:rPr>
              <a:t>+</a:t>
            </a:r>
            <a:r>
              <a:rPr lang="en-US" b="1" dirty="0">
                <a:solidFill>
                  <a:srgbClr val="9157D4"/>
                </a:solidFill>
              </a:rPr>
              <a:t>86 188 0015 3092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/>
            </a:pPr>
            <a:endParaRPr lang="en-US" b="1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800600"/>
            <a:ext cx="480060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1"/>
                </a:solidFill>
                <a:latin typeface="+mn-lt"/>
                <a:cs typeface="+mn-cs"/>
              </a:rPr>
              <a:t>WeChat</a:t>
            </a:r>
            <a:r>
              <a:rPr lang="en-US" sz="2400" b="1" dirty="0">
                <a:solidFill>
                  <a:schemeClr val="accent1"/>
                </a:solidFill>
                <a:latin typeface="+mn-lt"/>
                <a:cs typeface="+mn-cs"/>
              </a:rPr>
              <a:t>: </a:t>
            </a:r>
            <a:r>
              <a:rPr lang="en-US" sz="2400" b="1" dirty="0" err="1">
                <a:solidFill>
                  <a:schemeClr val="accent1"/>
                </a:solidFill>
                <a:latin typeface="+mn-lt"/>
                <a:cs typeface="+mn-cs"/>
              </a:rPr>
              <a:t>RickDunham</a:t>
            </a:r>
            <a:r>
              <a:rPr lang="en-US" sz="2400" b="1" dirty="0">
                <a:solidFill>
                  <a:schemeClr val="accent1"/>
                </a:solidFill>
                <a:latin typeface="+mn-lt"/>
                <a:cs typeface="+mn-cs"/>
              </a:rPr>
              <a:t>, </a:t>
            </a:r>
            <a:r>
              <a:rPr lang="en-US" sz="2200" b="1" dirty="0">
                <a:solidFill>
                  <a:schemeClr val="accent1"/>
                </a:solidFill>
                <a:latin typeface="+mn-lt"/>
                <a:cs typeface="+mn-cs"/>
              </a:rPr>
              <a:t>18800153092</a:t>
            </a: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  <a:latin typeface="+mn-lt"/>
                <a:cs typeface="+mn-cs"/>
              </a:rPr>
              <a:t>LinkedIn: Richard Dunham</a:t>
            </a: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  <a:latin typeface="+mn-lt"/>
                <a:cs typeface="+mn-cs"/>
              </a:rPr>
              <a:t>Twitter: @</a:t>
            </a:r>
            <a:r>
              <a:rPr lang="en-US" sz="2400" b="1" dirty="0" err="1">
                <a:solidFill>
                  <a:schemeClr val="accent1"/>
                </a:solidFill>
                <a:latin typeface="+mn-lt"/>
                <a:cs typeface="+mn-cs"/>
              </a:rPr>
              <a:t>rickdunham</a:t>
            </a:r>
            <a:endParaRPr lang="en-US" sz="2400" b="1" dirty="0">
              <a:solidFill>
                <a:schemeClr val="accent1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  <a:latin typeface="+mn-lt"/>
                <a:cs typeface="+mn-cs"/>
              </a:rPr>
              <a:t>Facebook: Rick Dunham, </a:t>
            </a:r>
          </a:p>
          <a:p>
            <a:pPr>
              <a:defRPr/>
            </a:pPr>
            <a:r>
              <a:rPr lang="en-US" sz="2200" b="1" dirty="0">
                <a:solidFill>
                  <a:schemeClr val="accent1"/>
                </a:solidFill>
                <a:latin typeface="+mn-lt"/>
                <a:cs typeface="+mn-cs"/>
              </a:rPr>
              <a:t>Global Business Journalism Program</a:t>
            </a:r>
          </a:p>
        </p:txBody>
      </p:sp>
      <p:pic>
        <p:nvPicPr>
          <p:cNvPr id="819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13360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6" name="Picture 7" descr="Screen Shot 2017-09-22 at 5.21.2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0" y="1524000"/>
            <a:ext cx="22304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8" descr="Dunham-cover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2408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r>
              <a:rPr lang="en-US" sz="6600">
                <a:latin typeface="Candara" charset="0"/>
              </a:rPr>
              <a:t>Global training</a:t>
            </a:r>
          </a:p>
        </p:txBody>
      </p:sp>
      <p:pic>
        <p:nvPicPr>
          <p:cNvPr id="37890" name="Content Placeholder 6" descr="2014-09-17 06.14.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2" r="-455"/>
          <a:stretch>
            <a:fillRect/>
          </a:stretch>
        </p:blipFill>
        <p:spPr>
          <a:xfrm>
            <a:off x="0" y="1452563"/>
            <a:ext cx="3492500" cy="3568700"/>
          </a:xfrm>
        </p:spPr>
      </p:pic>
      <p:pic>
        <p:nvPicPr>
          <p:cNvPr id="37891" name="Picture 1" descr="Rick Tsinghua Te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38100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 descr="IMG_175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488" y="1447800"/>
            <a:ext cx="41005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" descr="Screen Shot 2017-09-22 at 5.21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3148013"/>
            <a:ext cx="263842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/>
              <a:t>Now, our topic:</a:t>
            </a:r>
            <a:br>
              <a:rPr lang="en-US" dirty="0" smtClean="0"/>
            </a:br>
            <a:r>
              <a:rPr lang="en-US" sz="3600" i="1" dirty="0" smtClean="0"/>
              <a:t>The </a:t>
            </a:r>
            <a:r>
              <a:rPr lang="en-US" sz="3600" i="1" dirty="0" smtClean="0"/>
              <a:t>biggest </a:t>
            </a:r>
            <a:r>
              <a:rPr lang="en-US" sz="3600" i="1" dirty="0" smtClean="0"/>
              <a:t>economic </a:t>
            </a:r>
            <a:r>
              <a:rPr lang="en-US" sz="3600" i="1" dirty="0" smtClean="0"/>
              <a:t>story of our careers</a:t>
            </a:r>
            <a:endParaRPr lang="en-US" sz="3600" i="1" dirty="0"/>
          </a:p>
        </p:txBody>
      </p:sp>
      <p:pic>
        <p:nvPicPr>
          <p:cNvPr id="4" name="Picture 3" descr="Screen Shot 2020-04-30 at 12.01.0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8042"/>
            <a:ext cx="9144000" cy="2433484"/>
          </a:xfrm>
          <a:prstGeom prst="rect">
            <a:avLst/>
          </a:prstGeom>
        </p:spPr>
      </p:pic>
      <p:pic>
        <p:nvPicPr>
          <p:cNvPr id="5" name="Picture 4" descr="Screen Shot 2020-04-30 at 12.02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39" y="4141526"/>
            <a:ext cx="7151138" cy="27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global </a:t>
            </a:r>
            <a:r>
              <a:rPr lang="en-US" dirty="0" smtClean="0"/>
              <a:t>story.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also a national story.</a:t>
            </a:r>
          </a:p>
          <a:p>
            <a:r>
              <a:rPr lang="en-US" dirty="0" smtClean="0"/>
              <a:t>And a local 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40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9135</TotalTime>
  <Words>2436</Words>
  <Application>Microsoft Macintosh PowerPoint</Application>
  <PresentationFormat>On-screen Show (4:3)</PresentationFormat>
  <Paragraphs>421</Paragraphs>
  <Slides>67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Infusion</vt:lpstr>
      <vt:lpstr>PowerPoint Presentation</vt:lpstr>
      <vt:lpstr>  First, a little about me</vt:lpstr>
      <vt:lpstr>I was a journalist for 39 years,  the last 29 in Washington</vt:lpstr>
      <vt:lpstr>I’ve covered a wide variety of subjects</vt:lpstr>
      <vt:lpstr>I was active in Washington journalism circles</vt:lpstr>
      <vt:lpstr>I came to Tsinghua University in September 2013</vt:lpstr>
      <vt:lpstr>Global training</vt:lpstr>
      <vt:lpstr>Now, our topic: The biggest economic story of our careers</vt:lpstr>
      <vt:lpstr>It’s a global story.</vt:lpstr>
      <vt:lpstr>How do we cover the story?</vt:lpstr>
      <vt:lpstr>How do we cover the story?</vt:lpstr>
      <vt:lpstr>How do we cover the story?</vt:lpstr>
      <vt:lpstr>Story drivers</vt:lpstr>
      <vt:lpstr>Story drivers</vt:lpstr>
      <vt:lpstr>Story drivers</vt:lpstr>
      <vt:lpstr>Story drivers</vt:lpstr>
      <vt:lpstr>Story drivers</vt:lpstr>
      <vt:lpstr>Story drivers</vt:lpstr>
      <vt:lpstr>Story drivers</vt:lpstr>
      <vt:lpstr>Story drivers</vt:lpstr>
      <vt:lpstr>Story forms</vt:lpstr>
      <vt:lpstr>How to add value</vt:lpstr>
      <vt:lpstr>Keys to good storytelling</vt:lpstr>
      <vt:lpstr>Add value</vt:lpstr>
      <vt:lpstr>Storytelling keys</vt:lpstr>
      <vt:lpstr>Add value</vt:lpstr>
      <vt:lpstr>Storytelling keys</vt:lpstr>
      <vt:lpstr>Visuals Outflow of investment from emerging markets</vt:lpstr>
      <vt:lpstr>Story ideas</vt:lpstr>
      <vt:lpstr>A template for local news coverage</vt:lpstr>
      <vt:lpstr>A template for local news coverage</vt:lpstr>
      <vt:lpstr>A template for local news coverage</vt:lpstr>
      <vt:lpstr>National stories with high local interest</vt:lpstr>
      <vt:lpstr>Local angle on national stories</vt:lpstr>
      <vt:lpstr>Angles to pursue</vt:lpstr>
      <vt:lpstr>Local governments/budgets</vt:lpstr>
      <vt:lpstr>Local stories</vt:lpstr>
      <vt:lpstr>Local stories</vt:lpstr>
      <vt:lpstr>Information for your readers</vt:lpstr>
      <vt:lpstr>Information for your readers</vt:lpstr>
      <vt:lpstr>Best practices examples</vt:lpstr>
      <vt:lpstr>New York Times</vt:lpstr>
      <vt:lpstr>The Arizona Republic</vt:lpstr>
      <vt:lpstr>The Arizona Republic</vt:lpstr>
      <vt:lpstr>Economic analysis by sector</vt:lpstr>
      <vt:lpstr>Hardest-hit sectors</vt:lpstr>
      <vt:lpstr>Public opinion analyzed by age groups</vt:lpstr>
      <vt:lpstr>Global costs</vt:lpstr>
      <vt:lpstr>The unexpected</vt:lpstr>
      <vt:lpstr>Reporting resources</vt:lpstr>
      <vt:lpstr>Global resources</vt:lpstr>
      <vt:lpstr>Global resources</vt:lpstr>
      <vt:lpstr>U.S. resources</vt:lpstr>
      <vt:lpstr>Africa-specific resources (From IJNet)</vt:lpstr>
      <vt:lpstr>Medical resources</vt:lpstr>
      <vt:lpstr>Data resources</vt:lpstr>
      <vt:lpstr>Useful global data sources</vt:lpstr>
      <vt:lpstr>Useful global data sources</vt:lpstr>
      <vt:lpstr>CDC sources</vt:lpstr>
      <vt:lpstr>Some useful databases</vt:lpstr>
      <vt:lpstr>Some useful mapping resources</vt:lpstr>
      <vt:lpstr>Some useful mapping resources</vt:lpstr>
      <vt:lpstr>Some useful European  data resources</vt:lpstr>
      <vt:lpstr>Some relevant datasets</vt:lpstr>
      <vt:lpstr>Some relevant datasets</vt:lpstr>
      <vt:lpstr>Some relevant datasets </vt:lpstr>
      <vt:lpstr>How to contact 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Driven Business Journalism</dc:title>
  <dc:creator>Richard Dunham</dc:creator>
  <cp:lastModifiedBy>Rick Dunham</cp:lastModifiedBy>
  <cp:revision>209</cp:revision>
  <dcterms:created xsi:type="dcterms:W3CDTF">2014-12-21T09:44:16Z</dcterms:created>
  <dcterms:modified xsi:type="dcterms:W3CDTF">2020-05-01T12:44:22Z</dcterms:modified>
</cp:coreProperties>
</file>